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4" r:id="rId23"/>
    <p:sldId id="285" r:id="rId24"/>
    <p:sldId id="283" r:id="rId25"/>
    <p:sldId id="286" r:id="rId26"/>
    <p:sldId id="287" r:id="rId27"/>
    <p:sldId id="288" r:id="rId28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D23B1-2820-47D6-9700-428D482197C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671F9057-1A4C-47C1-8031-98200C046364}">
      <dgm:prSet phldrT="[Text]" custT="1"/>
      <dgm:spPr/>
      <dgm:t>
        <a:bodyPr/>
        <a:lstStyle/>
        <a:p>
          <a:r>
            <a:rPr lang="de-AT" sz="9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reibungslos ablaufende Prozesse </a:t>
          </a:r>
          <a:r>
            <a:rPr lang="de-AT" sz="900" smtClean="0">
              <a:latin typeface="Arial" panose="020B0604020202020204" pitchFamily="34" charset="0"/>
              <a:cs typeface="Arial" panose="020B0604020202020204" pitchFamily="34" charset="0"/>
            </a:rPr>
            <a:t>(Leistungsprüfung MLP u. FLP, Beratung und Information</a:t>
          </a:r>
          <a:r>
            <a:rPr lang="de-AT" sz="900" smtClean="0"/>
            <a:t>)</a:t>
          </a:r>
          <a:endParaRPr lang="de-AT" sz="900" dirty="0"/>
        </a:p>
      </dgm:t>
    </dgm:pt>
    <dgm:pt modelId="{4ED17656-3BCE-4754-97F9-53D6E947B128}" type="parTrans" cxnId="{FEEFBA18-1C6A-4C8B-8A30-EBA82815E725}">
      <dgm:prSet/>
      <dgm:spPr/>
      <dgm:t>
        <a:bodyPr/>
        <a:lstStyle/>
        <a:p>
          <a:endParaRPr lang="de-AT"/>
        </a:p>
      </dgm:t>
    </dgm:pt>
    <dgm:pt modelId="{762A25AD-3037-44EC-92E3-FC71E3B7F1C6}" type="sibTrans" cxnId="{FEEFBA18-1C6A-4C8B-8A30-EBA82815E725}">
      <dgm:prSet/>
      <dgm:spPr/>
      <dgm:t>
        <a:bodyPr/>
        <a:lstStyle/>
        <a:p>
          <a:endParaRPr lang="de-AT"/>
        </a:p>
      </dgm:t>
    </dgm:pt>
    <dgm:pt modelId="{159F7BDF-5350-4811-A157-7C5ED9B4D8E5}">
      <dgm:prSet phldrT="[Text]" custT="1"/>
      <dgm:spPr/>
      <dgm:t>
        <a:bodyPr/>
        <a:lstStyle/>
        <a:p>
          <a:r>
            <a:rPr lang="de-AT" sz="9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Kundenzufriedenheit </a:t>
          </a:r>
          <a:r>
            <a:rPr lang="de-AT" sz="900" dirty="0" smtClean="0">
              <a:latin typeface="Arial" panose="020B0604020202020204" pitchFamily="34" charset="0"/>
              <a:cs typeface="Arial" panose="020B0604020202020204" pitchFamily="34" charset="0"/>
            </a:rPr>
            <a:t>(Informationsvorsprung, bessere Vermarktungsmöglichkeit</a:t>
          </a:r>
          <a:r>
            <a:rPr lang="de-AT" sz="7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de-AT" sz="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DB1C69-A856-42D9-B85C-BF59A28903BB}" type="parTrans" cxnId="{65AC3CB7-F5EB-43E8-A235-9284192F1B13}">
      <dgm:prSet/>
      <dgm:spPr/>
      <dgm:t>
        <a:bodyPr/>
        <a:lstStyle/>
        <a:p>
          <a:endParaRPr lang="de-AT"/>
        </a:p>
      </dgm:t>
    </dgm:pt>
    <dgm:pt modelId="{0BE7CAD8-B79C-464C-A7B8-0C5EE423F4A6}" type="sibTrans" cxnId="{65AC3CB7-F5EB-43E8-A235-9284192F1B13}">
      <dgm:prSet/>
      <dgm:spPr/>
      <dgm:t>
        <a:bodyPr/>
        <a:lstStyle/>
        <a:p>
          <a:endParaRPr lang="de-AT"/>
        </a:p>
      </dgm:t>
    </dgm:pt>
    <dgm:pt modelId="{188830CE-A2D2-4AF5-90BA-9DDB8503173F}">
      <dgm:prSet phldrT="[Text]" custT="1"/>
      <dgm:spPr/>
      <dgm:t>
        <a:bodyPr/>
        <a:lstStyle/>
        <a:p>
          <a:r>
            <a:rPr lang="de-AT" sz="9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zufriedene Eigentümer </a:t>
          </a:r>
          <a:r>
            <a:rPr lang="de-AT" sz="900" smtClean="0">
              <a:latin typeface="Arial" panose="020B0604020202020204" pitchFamily="34" charset="0"/>
              <a:cs typeface="Arial" panose="020B0604020202020204" pitchFamily="34" charset="0"/>
            </a:rPr>
            <a:t>(Vorstand, Geschäftsführung, Inspektoren, Aufsichtsdienst)</a:t>
          </a:r>
          <a:endParaRPr lang="de-AT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F0137-FC38-4417-A118-EE80A6D214FA}" type="parTrans" cxnId="{DEA16870-44C2-41D0-B80A-89268C4A4179}">
      <dgm:prSet/>
      <dgm:spPr/>
      <dgm:t>
        <a:bodyPr/>
        <a:lstStyle/>
        <a:p>
          <a:endParaRPr lang="de-AT"/>
        </a:p>
      </dgm:t>
    </dgm:pt>
    <dgm:pt modelId="{467D2DAF-1496-425B-AA8B-C19E422E77D6}" type="sibTrans" cxnId="{DEA16870-44C2-41D0-B80A-89268C4A4179}">
      <dgm:prSet/>
      <dgm:spPr/>
      <dgm:t>
        <a:bodyPr/>
        <a:lstStyle/>
        <a:p>
          <a:endParaRPr lang="de-AT"/>
        </a:p>
      </dgm:t>
    </dgm:pt>
    <dgm:pt modelId="{D3B0B26A-577C-49BB-A535-DD8C6EDBF56B}">
      <dgm:prSet phldrT="[Text]" custT="1"/>
      <dgm:spPr/>
      <dgm:t>
        <a:bodyPr/>
        <a:lstStyle/>
        <a:p>
          <a:r>
            <a:rPr lang="de-AT" sz="9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motivierte Mitarbeiter </a:t>
          </a:r>
          <a:r>
            <a:rPr lang="de-AT" sz="900" smtClean="0">
              <a:latin typeface="Arial" panose="020B0604020202020204" pitchFamily="34" charset="0"/>
              <a:cs typeface="Arial" panose="020B0604020202020204" pitchFamily="34" charset="0"/>
            </a:rPr>
            <a:t>(alles ist in Ordnung, alles läuft rund, das ist beruhigend)</a:t>
          </a:r>
          <a:endParaRPr lang="de-AT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3E8E94-6B92-49D0-994E-1507C5680578}" type="parTrans" cxnId="{24B9E3C5-2BE2-4220-83A3-AB3FD3469B86}">
      <dgm:prSet/>
      <dgm:spPr/>
      <dgm:t>
        <a:bodyPr/>
        <a:lstStyle/>
        <a:p>
          <a:endParaRPr lang="de-AT"/>
        </a:p>
      </dgm:t>
    </dgm:pt>
    <dgm:pt modelId="{0BF905B6-0F4E-46A2-973D-C5B4B945A8B4}" type="sibTrans" cxnId="{24B9E3C5-2BE2-4220-83A3-AB3FD3469B86}">
      <dgm:prSet/>
      <dgm:spPr/>
      <dgm:t>
        <a:bodyPr/>
        <a:lstStyle/>
        <a:p>
          <a:endParaRPr lang="de-AT"/>
        </a:p>
      </dgm:t>
    </dgm:pt>
    <dgm:pt modelId="{1FC1387D-47F8-45E4-99B3-16986B77A9FC}">
      <dgm:prSet phldrT="[Text]" custT="1"/>
      <dgm:spPr/>
      <dgm:t>
        <a:bodyPr/>
        <a:lstStyle/>
        <a:p>
          <a:r>
            <a:rPr lang="de-AT" sz="9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kontinuierlicher Verbesserungsprozess</a:t>
          </a:r>
          <a:r>
            <a:rPr lang="de-AT" sz="900" smtClean="0">
              <a:latin typeface="Arial" panose="020B0604020202020204" pitchFamily="34" charset="0"/>
              <a:cs typeface="Arial" panose="020B0604020202020204" pitchFamily="34" charset="0"/>
            </a:rPr>
            <a:t> (Feedback, Schulung d</a:t>
          </a:r>
          <a:r>
            <a:rPr lang="de-AT" sz="900" smtClean="0"/>
            <a:t>er KO)</a:t>
          </a:r>
          <a:endParaRPr lang="de-AT" sz="900" dirty="0"/>
        </a:p>
      </dgm:t>
    </dgm:pt>
    <dgm:pt modelId="{132449AF-2C41-4A0A-89AA-47B1A6253352}" type="parTrans" cxnId="{EEF4B39A-1AA7-4042-B30D-C948B86ECA58}">
      <dgm:prSet/>
      <dgm:spPr/>
      <dgm:t>
        <a:bodyPr/>
        <a:lstStyle/>
        <a:p>
          <a:endParaRPr lang="de-AT"/>
        </a:p>
      </dgm:t>
    </dgm:pt>
    <dgm:pt modelId="{43411A49-6FFB-4393-BB17-FF8B9BCBEFEA}" type="sibTrans" cxnId="{EEF4B39A-1AA7-4042-B30D-C948B86ECA58}">
      <dgm:prSet/>
      <dgm:spPr/>
      <dgm:t>
        <a:bodyPr/>
        <a:lstStyle/>
        <a:p>
          <a:endParaRPr lang="de-AT"/>
        </a:p>
      </dgm:t>
    </dgm:pt>
    <dgm:pt modelId="{0A4A94BA-D9CC-4343-82B5-EB80BF61332E}" type="pres">
      <dgm:prSet presAssocID="{1C5D23B1-2820-47D6-9700-428D482197C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0A79C1F0-EEFA-4DA3-9AFD-73E68DB8DDEA}" type="pres">
      <dgm:prSet presAssocID="{671F9057-1A4C-47C1-8031-98200C046364}" presName="dummy" presStyleCnt="0"/>
      <dgm:spPr/>
      <dgm:t>
        <a:bodyPr/>
        <a:lstStyle/>
        <a:p>
          <a:endParaRPr lang="de-AT"/>
        </a:p>
      </dgm:t>
    </dgm:pt>
    <dgm:pt modelId="{B1EC384A-689E-4D73-A0A7-6033A9E0ED9E}" type="pres">
      <dgm:prSet presAssocID="{671F9057-1A4C-47C1-8031-98200C046364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3D139FA-2FB4-47DD-AA1A-FA5CEE68F207}" type="pres">
      <dgm:prSet presAssocID="{762A25AD-3037-44EC-92E3-FC71E3B7F1C6}" presName="sibTrans" presStyleLbl="node1" presStyleIdx="0" presStyleCnt="5" custScaleY="102997"/>
      <dgm:spPr/>
      <dgm:t>
        <a:bodyPr/>
        <a:lstStyle/>
        <a:p>
          <a:endParaRPr lang="de-AT"/>
        </a:p>
      </dgm:t>
    </dgm:pt>
    <dgm:pt modelId="{697A6E81-D60A-488F-810C-DF4AFA5E47CC}" type="pres">
      <dgm:prSet presAssocID="{159F7BDF-5350-4811-A157-7C5ED9B4D8E5}" presName="dummy" presStyleCnt="0"/>
      <dgm:spPr/>
      <dgm:t>
        <a:bodyPr/>
        <a:lstStyle/>
        <a:p>
          <a:endParaRPr lang="de-AT"/>
        </a:p>
      </dgm:t>
    </dgm:pt>
    <dgm:pt modelId="{37B0F731-1B26-43B9-949D-356621DDAC86}" type="pres">
      <dgm:prSet presAssocID="{159F7BDF-5350-4811-A157-7C5ED9B4D8E5}" presName="node" presStyleLbl="revTx" presStyleIdx="1" presStyleCnt="5" custScaleX="12335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3C69FF94-D54A-41BB-9DF3-282971DCD2F9}" type="pres">
      <dgm:prSet presAssocID="{0BE7CAD8-B79C-464C-A7B8-0C5EE423F4A6}" presName="sibTrans" presStyleLbl="node1" presStyleIdx="1" presStyleCnt="5"/>
      <dgm:spPr/>
      <dgm:t>
        <a:bodyPr/>
        <a:lstStyle/>
        <a:p>
          <a:endParaRPr lang="de-AT"/>
        </a:p>
      </dgm:t>
    </dgm:pt>
    <dgm:pt modelId="{697C2B39-23AD-4546-B004-AD19C7E25159}" type="pres">
      <dgm:prSet presAssocID="{188830CE-A2D2-4AF5-90BA-9DDB8503173F}" presName="dummy" presStyleCnt="0"/>
      <dgm:spPr/>
      <dgm:t>
        <a:bodyPr/>
        <a:lstStyle/>
        <a:p>
          <a:endParaRPr lang="de-AT"/>
        </a:p>
      </dgm:t>
    </dgm:pt>
    <dgm:pt modelId="{E44CD5C1-197E-4AED-90C8-890C89CB2D56}" type="pres">
      <dgm:prSet presAssocID="{188830CE-A2D2-4AF5-90BA-9DDB8503173F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C42E2FC-CE6B-4D04-9867-82452908BC14}" type="pres">
      <dgm:prSet presAssocID="{467D2DAF-1496-425B-AA8B-C19E422E77D6}" presName="sibTrans" presStyleLbl="node1" presStyleIdx="2" presStyleCnt="5"/>
      <dgm:spPr/>
      <dgm:t>
        <a:bodyPr/>
        <a:lstStyle/>
        <a:p>
          <a:endParaRPr lang="de-AT"/>
        </a:p>
      </dgm:t>
    </dgm:pt>
    <dgm:pt modelId="{66F06605-4A2D-4010-B337-4D52956BAB05}" type="pres">
      <dgm:prSet presAssocID="{D3B0B26A-577C-49BB-A535-DD8C6EDBF56B}" presName="dummy" presStyleCnt="0"/>
      <dgm:spPr/>
      <dgm:t>
        <a:bodyPr/>
        <a:lstStyle/>
        <a:p>
          <a:endParaRPr lang="de-AT"/>
        </a:p>
      </dgm:t>
    </dgm:pt>
    <dgm:pt modelId="{51D3E692-5496-4BAF-AD3B-E2B8E1ED7162}" type="pres">
      <dgm:prSet presAssocID="{D3B0B26A-577C-49BB-A535-DD8C6EDBF56B}" presName="node" presStyleLbl="revTx" presStyleIdx="3" presStyleCnt="5" custScaleX="9353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F2D25F85-41FC-45BF-86EE-2D317BBF2576}" type="pres">
      <dgm:prSet presAssocID="{0BF905B6-0F4E-46A2-973D-C5B4B945A8B4}" presName="sibTrans" presStyleLbl="node1" presStyleIdx="3" presStyleCnt="5"/>
      <dgm:spPr/>
      <dgm:t>
        <a:bodyPr/>
        <a:lstStyle/>
        <a:p>
          <a:endParaRPr lang="de-AT"/>
        </a:p>
      </dgm:t>
    </dgm:pt>
    <dgm:pt modelId="{3AFE4161-CF26-4B6A-8E66-46B5D0A7E0AE}" type="pres">
      <dgm:prSet presAssocID="{1FC1387D-47F8-45E4-99B3-16986B77A9FC}" presName="dummy" presStyleCnt="0"/>
      <dgm:spPr/>
      <dgm:t>
        <a:bodyPr/>
        <a:lstStyle/>
        <a:p>
          <a:endParaRPr lang="de-AT"/>
        </a:p>
      </dgm:t>
    </dgm:pt>
    <dgm:pt modelId="{40153898-5D84-411A-B215-3CAEC6A50B5A}" type="pres">
      <dgm:prSet presAssocID="{1FC1387D-47F8-45E4-99B3-16986B77A9FC}" presName="node" presStyleLbl="revTx" presStyleIdx="4" presStyleCnt="5" custScaleX="12015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3E4804A-0057-4414-AD9E-7561297D5E09}" type="pres">
      <dgm:prSet presAssocID="{43411A49-6FFB-4393-BB17-FF8B9BCBEFEA}" presName="sibTrans" presStyleLbl="node1" presStyleIdx="4" presStyleCnt="5"/>
      <dgm:spPr/>
      <dgm:t>
        <a:bodyPr/>
        <a:lstStyle/>
        <a:p>
          <a:endParaRPr lang="de-AT"/>
        </a:p>
      </dgm:t>
    </dgm:pt>
  </dgm:ptLst>
  <dgm:cxnLst>
    <dgm:cxn modelId="{15671E7A-63AF-4D93-81B7-CC25852CF75A}" type="presOf" srcId="{159F7BDF-5350-4811-A157-7C5ED9B4D8E5}" destId="{37B0F731-1B26-43B9-949D-356621DDAC86}" srcOrd="0" destOrd="0" presId="urn:microsoft.com/office/officeart/2005/8/layout/cycle1"/>
    <dgm:cxn modelId="{61D0098B-0C2A-44BF-A9CF-6965F422217E}" type="presOf" srcId="{0BE7CAD8-B79C-464C-A7B8-0C5EE423F4A6}" destId="{3C69FF94-D54A-41BB-9DF3-282971DCD2F9}" srcOrd="0" destOrd="0" presId="urn:microsoft.com/office/officeart/2005/8/layout/cycle1"/>
    <dgm:cxn modelId="{BC6CAF33-9D2B-418F-94EF-4CEA19E3FA9C}" type="presOf" srcId="{671F9057-1A4C-47C1-8031-98200C046364}" destId="{B1EC384A-689E-4D73-A0A7-6033A9E0ED9E}" srcOrd="0" destOrd="0" presId="urn:microsoft.com/office/officeart/2005/8/layout/cycle1"/>
    <dgm:cxn modelId="{266E6098-61CC-49D6-8BA1-41D3EF27E26A}" type="presOf" srcId="{1C5D23B1-2820-47D6-9700-428D482197CD}" destId="{0A4A94BA-D9CC-4343-82B5-EB80BF61332E}" srcOrd="0" destOrd="0" presId="urn:microsoft.com/office/officeart/2005/8/layout/cycle1"/>
    <dgm:cxn modelId="{0D6B3FA2-49C0-4105-BCD8-FBF4CF25C2A0}" type="presOf" srcId="{43411A49-6FFB-4393-BB17-FF8B9BCBEFEA}" destId="{83E4804A-0057-4414-AD9E-7561297D5E09}" srcOrd="0" destOrd="0" presId="urn:microsoft.com/office/officeart/2005/8/layout/cycle1"/>
    <dgm:cxn modelId="{39EA881A-7BE2-434C-891D-8FBDED80CCCB}" type="presOf" srcId="{467D2DAF-1496-425B-AA8B-C19E422E77D6}" destId="{BC42E2FC-CE6B-4D04-9867-82452908BC14}" srcOrd="0" destOrd="0" presId="urn:microsoft.com/office/officeart/2005/8/layout/cycle1"/>
    <dgm:cxn modelId="{DEA16870-44C2-41D0-B80A-89268C4A4179}" srcId="{1C5D23B1-2820-47D6-9700-428D482197CD}" destId="{188830CE-A2D2-4AF5-90BA-9DDB8503173F}" srcOrd="2" destOrd="0" parTransId="{B5CF0137-FC38-4417-A118-EE80A6D214FA}" sibTransId="{467D2DAF-1496-425B-AA8B-C19E422E77D6}"/>
    <dgm:cxn modelId="{24B9E3C5-2BE2-4220-83A3-AB3FD3469B86}" srcId="{1C5D23B1-2820-47D6-9700-428D482197CD}" destId="{D3B0B26A-577C-49BB-A535-DD8C6EDBF56B}" srcOrd="3" destOrd="0" parTransId="{223E8E94-6B92-49D0-994E-1507C5680578}" sibTransId="{0BF905B6-0F4E-46A2-973D-C5B4B945A8B4}"/>
    <dgm:cxn modelId="{8228EC2F-9605-4E78-80C2-8787D1C36ABC}" type="presOf" srcId="{762A25AD-3037-44EC-92E3-FC71E3B7F1C6}" destId="{A3D139FA-2FB4-47DD-AA1A-FA5CEE68F207}" srcOrd="0" destOrd="0" presId="urn:microsoft.com/office/officeart/2005/8/layout/cycle1"/>
    <dgm:cxn modelId="{4259EDF4-CABF-478E-9C8A-4DE891A62140}" type="presOf" srcId="{188830CE-A2D2-4AF5-90BA-9DDB8503173F}" destId="{E44CD5C1-197E-4AED-90C8-890C89CB2D56}" srcOrd="0" destOrd="0" presId="urn:microsoft.com/office/officeart/2005/8/layout/cycle1"/>
    <dgm:cxn modelId="{C9D1FE69-98E8-491A-A094-7897CC87E9F3}" type="presOf" srcId="{D3B0B26A-577C-49BB-A535-DD8C6EDBF56B}" destId="{51D3E692-5496-4BAF-AD3B-E2B8E1ED7162}" srcOrd="0" destOrd="0" presId="urn:microsoft.com/office/officeart/2005/8/layout/cycle1"/>
    <dgm:cxn modelId="{EEF4B39A-1AA7-4042-B30D-C948B86ECA58}" srcId="{1C5D23B1-2820-47D6-9700-428D482197CD}" destId="{1FC1387D-47F8-45E4-99B3-16986B77A9FC}" srcOrd="4" destOrd="0" parTransId="{132449AF-2C41-4A0A-89AA-47B1A6253352}" sibTransId="{43411A49-6FFB-4393-BB17-FF8B9BCBEFEA}"/>
    <dgm:cxn modelId="{65AC3CB7-F5EB-43E8-A235-9284192F1B13}" srcId="{1C5D23B1-2820-47D6-9700-428D482197CD}" destId="{159F7BDF-5350-4811-A157-7C5ED9B4D8E5}" srcOrd="1" destOrd="0" parTransId="{20DB1C69-A856-42D9-B85C-BF59A28903BB}" sibTransId="{0BE7CAD8-B79C-464C-A7B8-0C5EE423F4A6}"/>
    <dgm:cxn modelId="{FDDFF9C7-BB9D-4716-9224-88043330A2D2}" type="presOf" srcId="{0BF905B6-0F4E-46A2-973D-C5B4B945A8B4}" destId="{F2D25F85-41FC-45BF-86EE-2D317BBF2576}" srcOrd="0" destOrd="0" presId="urn:microsoft.com/office/officeart/2005/8/layout/cycle1"/>
    <dgm:cxn modelId="{FEEFBA18-1C6A-4C8B-8A30-EBA82815E725}" srcId="{1C5D23B1-2820-47D6-9700-428D482197CD}" destId="{671F9057-1A4C-47C1-8031-98200C046364}" srcOrd="0" destOrd="0" parTransId="{4ED17656-3BCE-4754-97F9-53D6E947B128}" sibTransId="{762A25AD-3037-44EC-92E3-FC71E3B7F1C6}"/>
    <dgm:cxn modelId="{E5687917-7E6B-436F-A10A-4E6F86E8B5B4}" type="presOf" srcId="{1FC1387D-47F8-45E4-99B3-16986B77A9FC}" destId="{40153898-5D84-411A-B215-3CAEC6A50B5A}" srcOrd="0" destOrd="0" presId="urn:microsoft.com/office/officeart/2005/8/layout/cycle1"/>
    <dgm:cxn modelId="{B063B2EF-E56C-4C3D-A623-635EE1A91EBD}" type="presParOf" srcId="{0A4A94BA-D9CC-4343-82B5-EB80BF61332E}" destId="{0A79C1F0-EEFA-4DA3-9AFD-73E68DB8DDEA}" srcOrd="0" destOrd="0" presId="urn:microsoft.com/office/officeart/2005/8/layout/cycle1"/>
    <dgm:cxn modelId="{49909DAB-0DBD-4045-AE54-A66BCDFAFD6F}" type="presParOf" srcId="{0A4A94BA-D9CC-4343-82B5-EB80BF61332E}" destId="{B1EC384A-689E-4D73-A0A7-6033A9E0ED9E}" srcOrd="1" destOrd="0" presId="urn:microsoft.com/office/officeart/2005/8/layout/cycle1"/>
    <dgm:cxn modelId="{84B0F711-EEBB-401A-97C6-F5E4143A167D}" type="presParOf" srcId="{0A4A94BA-D9CC-4343-82B5-EB80BF61332E}" destId="{A3D139FA-2FB4-47DD-AA1A-FA5CEE68F207}" srcOrd="2" destOrd="0" presId="urn:microsoft.com/office/officeart/2005/8/layout/cycle1"/>
    <dgm:cxn modelId="{CDF20628-C9E5-4C31-A3EA-E60BA49C728B}" type="presParOf" srcId="{0A4A94BA-D9CC-4343-82B5-EB80BF61332E}" destId="{697A6E81-D60A-488F-810C-DF4AFA5E47CC}" srcOrd="3" destOrd="0" presId="urn:microsoft.com/office/officeart/2005/8/layout/cycle1"/>
    <dgm:cxn modelId="{0BC36DB7-9863-4DC7-ACDC-2ED565470628}" type="presParOf" srcId="{0A4A94BA-D9CC-4343-82B5-EB80BF61332E}" destId="{37B0F731-1B26-43B9-949D-356621DDAC86}" srcOrd="4" destOrd="0" presId="urn:microsoft.com/office/officeart/2005/8/layout/cycle1"/>
    <dgm:cxn modelId="{011C65E5-53EC-4545-8700-1A3178408581}" type="presParOf" srcId="{0A4A94BA-D9CC-4343-82B5-EB80BF61332E}" destId="{3C69FF94-D54A-41BB-9DF3-282971DCD2F9}" srcOrd="5" destOrd="0" presId="urn:microsoft.com/office/officeart/2005/8/layout/cycle1"/>
    <dgm:cxn modelId="{DBBEAA97-284E-4AC7-A7F6-C8D56927D115}" type="presParOf" srcId="{0A4A94BA-D9CC-4343-82B5-EB80BF61332E}" destId="{697C2B39-23AD-4546-B004-AD19C7E25159}" srcOrd="6" destOrd="0" presId="urn:microsoft.com/office/officeart/2005/8/layout/cycle1"/>
    <dgm:cxn modelId="{8FD90549-BBF5-46BD-955A-47C0A9A6E813}" type="presParOf" srcId="{0A4A94BA-D9CC-4343-82B5-EB80BF61332E}" destId="{E44CD5C1-197E-4AED-90C8-890C89CB2D56}" srcOrd="7" destOrd="0" presId="urn:microsoft.com/office/officeart/2005/8/layout/cycle1"/>
    <dgm:cxn modelId="{E08F1CD2-5858-48AA-B0DF-B7B86E38F541}" type="presParOf" srcId="{0A4A94BA-D9CC-4343-82B5-EB80BF61332E}" destId="{BC42E2FC-CE6B-4D04-9867-82452908BC14}" srcOrd="8" destOrd="0" presId="urn:microsoft.com/office/officeart/2005/8/layout/cycle1"/>
    <dgm:cxn modelId="{BAF39D35-5814-4536-AFBF-6C259C00875E}" type="presParOf" srcId="{0A4A94BA-D9CC-4343-82B5-EB80BF61332E}" destId="{66F06605-4A2D-4010-B337-4D52956BAB05}" srcOrd="9" destOrd="0" presId="urn:microsoft.com/office/officeart/2005/8/layout/cycle1"/>
    <dgm:cxn modelId="{022F6DC4-D413-4507-8BBD-A0DECE469311}" type="presParOf" srcId="{0A4A94BA-D9CC-4343-82B5-EB80BF61332E}" destId="{51D3E692-5496-4BAF-AD3B-E2B8E1ED7162}" srcOrd="10" destOrd="0" presId="urn:microsoft.com/office/officeart/2005/8/layout/cycle1"/>
    <dgm:cxn modelId="{C45EE2CA-1962-4498-A2CD-3768EE105E02}" type="presParOf" srcId="{0A4A94BA-D9CC-4343-82B5-EB80BF61332E}" destId="{F2D25F85-41FC-45BF-86EE-2D317BBF2576}" srcOrd="11" destOrd="0" presId="urn:microsoft.com/office/officeart/2005/8/layout/cycle1"/>
    <dgm:cxn modelId="{ACEE8AF1-9FE2-4E5C-8E9D-872659C34D0C}" type="presParOf" srcId="{0A4A94BA-D9CC-4343-82B5-EB80BF61332E}" destId="{3AFE4161-CF26-4B6A-8E66-46B5D0A7E0AE}" srcOrd="12" destOrd="0" presId="urn:microsoft.com/office/officeart/2005/8/layout/cycle1"/>
    <dgm:cxn modelId="{9A8D442C-6215-4F11-BB30-F0B3283FE06F}" type="presParOf" srcId="{0A4A94BA-D9CC-4343-82B5-EB80BF61332E}" destId="{40153898-5D84-411A-B215-3CAEC6A50B5A}" srcOrd="13" destOrd="0" presId="urn:microsoft.com/office/officeart/2005/8/layout/cycle1"/>
    <dgm:cxn modelId="{856C324F-0754-439C-BF0E-88C02DF443CF}" type="presParOf" srcId="{0A4A94BA-D9CC-4343-82B5-EB80BF61332E}" destId="{83E4804A-0057-4414-AD9E-7561297D5E09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C384A-689E-4D73-A0A7-6033A9E0ED9E}">
      <dsp:nvSpPr>
        <dsp:cNvPr id="0" name=""/>
        <dsp:cNvSpPr/>
      </dsp:nvSpPr>
      <dsp:spPr>
        <a:xfrm>
          <a:off x="4206540" y="36257"/>
          <a:ext cx="1228850" cy="1228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900" kern="12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reibungslos ablaufende Prozesse </a:t>
          </a:r>
          <a:r>
            <a:rPr lang="de-AT" sz="900" kern="1200" smtClean="0">
              <a:latin typeface="Arial" panose="020B0604020202020204" pitchFamily="34" charset="0"/>
              <a:cs typeface="Arial" panose="020B0604020202020204" pitchFamily="34" charset="0"/>
            </a:rPr>
            <a:t>(Leistungsprüfung MLP u. FLP, Beratung und Information</a:t>
          </a:r>
          <a:r>
            <a:rPr lang="de-AT" sz="900" kern="1200" smtClean="0"/>
            <a:t>)</a:t>
          </a:r>
          <a:endParaRPr lang="de-AT" sz="900" kern="1200" dirty="0"/>
        </a:p>
      </dsp:txBody>
      <dsp:txXfrm>
        <a:off x="4206540" y="36257"/>
        <a:ext cx="1228850" cy="1228850"/>
      </dsp:txXfrm>
    </dsp:sp>
    <dsp:sp modelId="{A3D139FA-2FB4-47DD-AA1A-FA5CEE68F207}">
      <dsp:nvSpPr>
        <dsp:cNvPr id="0" name=""/>
        <dsp:cNvSpPr/>
      </dsp:nvSpPr>
      <dsp:spPr>
        <a:xfrm>
          <a:off x="1312861" y="-68747"/>
          <a:ext cx="4611064" cy="4749258"/>
        </a:xfrm>
        <a:prstGeom prst="circularArrow">
          <a:avLst>
            <a:gd name="adj1" fmla="val 5197"/>
            <a:gd name="adj2" fmla="val 335665"/>
            <a:gd name="adj3" fmla="val 21294251"/>
            <a:gd name="adj4" fmla="val 19765355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0F731-1B26-43B9-949D-356621DDAC86}">
      <dsp:nvSpPr>
        <dsp:cNvPr id="0" name=""/>
        <dsp:cNvSpPr/>
      </dsp:nvSpPr>
      <dsp:spPr>
        <a:xfrm>
          <a:off x="4806247" y="2323685"/>
          <a:ext cx="1515898" cy="1228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9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Kundenzufriedenheit </a:t>
          </a:r>
          <a:r>
            <a:rPr lang="de-AT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(Informationsvorsprung, bessere Vermarktungsmöglichkeit</a:t>
          </a:r>
          <a:r>
            <a:rPr lang="de-AT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de-AT" sz="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06247" y="2323685"/>
        <a:ext cx="1515898" cy="1228850"/>
      </dsp:txXfrm>
    </dsp:sp>
    <dsp:sp modelId="{3C69FF94-D54A-41BB-9DF3-282971DCD2F9}">
      <dsp:nvSpPr>
        <dsp:cNvPr id="0" name=""/>
        <dsp:cNvSpPr/>
      </dsp:nvSpPr>
      <dsp:spPr>
        <a:xfrm>
          <a:off x="1312861" y="349"/>
          <a:ext cx="4611064" cy="4611064"/>
        </a:xfrm>
        <a:prstGeom prst="circularArrow">
          <a:avLst>
            <a:gd name="adj1" fmla="val 5197"/>
            <a:gd name="adj2" fmla="val 335665"/>
            <a:gd name="adj3" fmla="val 4015744"/>
            <a:gd name="adj4" fmla="val 2252472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CD5C1-197E-4AED-90C8-890C89CB2D56}">
      <dsp:nvSpPr>
        <dsp:cNvPr id="0" name=""/>
        <dsp:cNvSpPr/>
      </dsp:nvSpPr>
      <dsp:spPr>
        <a:xfrm>
          <a:off x="3003968" y="3737393"/>
          <a:ext cx="1228850" cy="1228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900" kern="12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zufriedene Eigentümer </a:t>
          </a:r>
          <a:r>
            <a:rPr lang="de-AT" sz="900" kern="1200" smtClean="0">
              <a:latin typeface="Arial" panose="020B0604020202020204" pitchFamily="34" charset="0"/>
              <a:cs typeface="Arial" panose="020B0604020202020204" pitchFamily="34" charset="0"/>
            </a:rPr>
            <a:t>(Vorstand, Geschäftsführung, Inspektoren, Aufsichtsdienst)</a:t>
          </a:r>
          <a:endParaRPr lang="de-AT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03968" y="3737393"/>
        <a:ext cx="1228850" cy="1228850"/>
      </dsp:txXfrm>
    </dsp:sp>
    <dsp:sp modelId="{BC42E2FC-CE6B-4D04-9867-82452908BC14}">
      <dsp:nvSpPr>
        <dsp:cNvPr id="0" name=""/>
        <dsp:cNvSpPr/>
      </dsp:nvSpPr>
      <dsp:spPr>
        <a:xfrm>
          <a:off x="1312861" y="349"/>
          <a:ext cx="4611064" cy="4611064"/>
        </a:xfrm>
        <a:prstGeom prst="circularArrow">
          <a:avLst>
            <a:gd name="adj1" fmla="val 5197"/>
            <a:gd name="adj2" fmla="val 335665"/>
            <a:gd name="adj3" fmla="val 8211862"/>
            <a:gd name="adj4" fmla="val 6448591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3E692-5496-4BAF-AD3B-E2B8E1ED7162}">
      <dsp:nvSpPr>
        <dsp:cNvPr id="0" name=""/>
        <dsp:cNvSpPr/>
      </dsp:nvSpPr>
      <dsp:spPr>
        <a:xfrm>
          <a:off x="1097901" y="2323685"/>
          <a:ext cx="1149380" cy="1228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900" kern="12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motivierte Mitarbeiter </a:t>
          </a:r>
          <a:r>
            <a:rPr lang="de-AT" sz="900" kern="1200" smtClean="0">
              <a:latin typeface="Arial" panose="020B0604020202020204" pitchFamily="34" charset="0"/>
              <a:cs typeface="Arial" panose="020B0604020202020204" pitchFamily="34" charset="0"/>
            </a:rPr>
            <a:t>(alles ist in Ordnung, alles läuft rund, das ist beruhigend)</a:t>
          </a:r>
          <a:endParaRPr lang="de-AT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7901" y="2323685"/>
        <a:ext cx="1149380" cy="1228850"/>
      </dsp:txXfrm>
    </dsp:sp>
    <dsp:sp modelId="{F2D25F85-41FC-45BF-86EE-2D317BBF2576}">
      <dsp:nvSpPr>
        <dsp:cNvPr id="0" name=""/>
        <dsp:cNvSpPr/>
      </dsp:nvSpPr>
      <dsp:spPr>
        <a:xfrm>
          <a:off x="1312861" y="349"/>
          <a:ext cx="4611064" cy="4611064"/>
        </a:xfrm>
        <a:prstGeom prst="circularArrow">
          <a:avLst>
            <a:gd name="adj1" fmla="val 5197"/>
            <a:gd name="adj2" fmla="val 335665"/>
            <a:gd name="adj3" fmla="val 12298980"/>
            <a:gd name="adj4" fmla="val 10770084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53898-5D84-411A-B215-3CAEC6A50B5A}">
      <dsp:nvSpPr>
        <dsp:cNvPr id="0" name=""/>
        <dsp:cNvSpPr/>
      </dsp:nvSpPr>
      <dsp:spPr>
        <a:xfrm>
          <a:off x="1677577" y="36257"/>
          <a:ext cx="1476488" cy="1228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900" kern="12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kontinuierlicher Verbesserungsprozess</a:t>
          </a:r>
          <a:r>
            <a:rPr lang="de-AT" sz="900" kern="1200" smtClean="0">
              <a:latin typeface="Arial" panose="020B0604020202020204" pitchFamily="34" charset="0"/>
              <a:cs typeface="Arial" panose="020B0604020202020204" pitchFamily="34" charset="0"/>
            </a:rPr>
            <a:t> (Feedback, Schulung d</a:t>
          </a:r>
          <a:r>
            <a:rPr lang="de-AT" sz="900" kern="1200" smtClean="0"/>
            <a:t>er KO)</a:t>
          </a:r>
          <a:endParaRPr lang="de-AT" sz="900" kern="1200" dirty="0"/>
        </a:p>
      </dsp:txBody>
      <dsp:txXfrm>
        <a:off x="1677577" y="36257"/>
        <a:ext cx="1476488" cy="1228850"/>
      </dsp:txXfrm>
    </dsp:sp>
    <dsp:sp modelId="{83E4804A-0057-4414-AD9E-7561297D5E09}">
      <dsp:nvSpPr>
        <dsp:cNvPr id="0" name=""/>
        <dsp:cNvSpPr/>
      </dsp:nvSpPr>
      <dsp:spPr>
        <a:xfrm>
          <a:off x="1312861" y="349"/>
          <a:ext cx="4611064" cy="4611064"/>
        </a:xfrm>
        <a:prstGeom prst="circularArrow">
          <a:avLst>
            <a:gd name="adj1" fmla="val 5197"/>
            <a:gd name="adj2" fmla="val 335665"/>
            <a:gd name="adj3" fmla="val 16866729"/>
            <a:gd name="adj4" fmla="val 15412942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4FAD4-39C3-446B-8A3B-C7D6D50E8AF2}" type="datetimeFigureOut">
              <a:rPr lang="de-AT" smtClean="0"/>
              <a:t>12.03.2017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70B1B-BC98-4687-9AD1-1E528D355AA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18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4FA1-607D-474E-AC9A-0FB53DA9A75C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22376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A3809-4CE3-4319-91E9-52B151794D9C}" type="slidenum">
              <a:rPr lang="de-AT" smtClean="0">
                <a:solidFill>
                  <a:prstClr val="black"/>
                </a:solidFill>
              </a:rPr>
              <a:pPr/>
              <a:t>12</a:t>
            </a:fld>
            <a:endParaRPr lang="de-A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4F274F-81B5-4E64-A1CB-A252972C336D}" type="slidenum">
              <a:rPr lang="de-AT" altLang="de-DE"/>
              <a:pPr/>
              <a:t>24</a:t>
            </a:fld>
            <a:endParaRPr lang="de-AT" altLang="de-DE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1700" y="749300"/>
            <a:ext cx="4933950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673259" y="4687050"/>
            <a:ext cx="5389233" cy="444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5" tIns="45722" rIns="91445" bIns="45722" anchor="ctr"/>
          <a:lstStyle/>
          <a:p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55DA-802C-4602-B052-7F560572B605}" type="slidenum">
              <a:rPr lang="de-AT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21" y="5589240"/>
            <a:ext cx="1352396" cy="11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8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2C5C6-0144-4CB2-A1B9-812592F27993}" type="slidenum">
              <a:rPr lang="de-AT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1DC30-F536-4F52-8977-E9C5454E6A2E}" type="slidenum">
              <a:rPr lang="de-AT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9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4106ECDB-2913-4060-939D-11A9BD44A501}" type="datetime1">
              <a:rPr lang="de-DE" smtClean="0"/>
              <a:pPr/>
              <a:t>12.03.2017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15" y="2578811"/>
            <a:ext cx="5089665" cy="229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7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63EC38F8-E6C3-4479-A43B-8B37C5FDFF40}" type="datetime1">
              <a:rPr lang="de-DE" smtClean="0"/>
              <a:pPr/>
              <a:t>12.03.2017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7AB6590E-3686-4F9E-A143-5558E4928A0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2021"/>
            <a:ext cx="2267360" cy="1020312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926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62E8-21F9-44D1-8591-8229D485FE43}" type="datetime1">
              <a:rPr lang="de-DE" smtClean="0">
                <a:solidFill>
                  <a:prstClr val="black"/>
                </a:solidFill>
              </a:rPr>
              <a:pPr/>
              <a:t>12.03.2017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028AAC-081F-4EFB-9551-2BBFDEAD7AB9}" type="datetime1">
              <a:rPr lang="de-DE" smtClean="0">
                <a:solidFill>
                  <a:prstClr val="black"/>
                </a:solidFill>
              </a:rPr>
              <a:pPr/>
              <a:t>12.03.2017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56884"/>
            <a:ext cx="2267360" cy="1598123"/>
          </a:xfrm>
          <a:prstGeom prst="rect">
            <a:avLst/>
          </a:prstGeom>
        </p:spPr>
      </p:pic>
      <p:cxnSp>
        <p:nvCxnSpPr>
          <p:cNvPr id="10" name="Gerade Verbindung 9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2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9125802-8CD1-4DFC-9650-5514E9F1458A}" type="datetime1">
              <a:rPr lang="de-DE" smtClean="0">
                <a:solidFill>
                  <a:prstClr val="black"/>
                </a:solidFill>
              </a:rPr>
              <a:pPr/>
              <a:t>12.03.2017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56884"/>
            <a:ext cx="2267360" cy="1598123"/>
          </a:xfrm>
          <a:prstGeom prst="rect">
            <a:avLst/>
          </a:prstGeom>
        </p:spPr>
      </p:pic>
      <p:cxnSp>
        <p:nvCxnSpPr>
          <p:cNvPr id="11" name="Gerade Verbindung 10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205-BB41-4BB1-B4CA-F8606740AC55}" type="datetime1">
              <a:rPr lang="de-DE" smtClean="0">
                <a:solidFill>
                  <a:prstClr val="black"/>
                </a:solidFill>
              </a:rPr>
              <a:pPr/>
              <a:t>12.03.2017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DCA5-E13F-4800-B2D3-14151A3EC4C5}" type="datetime1">
              <a:rPr lang="de-DE" smtClean="0">
                <a:solidFill>
                  <a:prstClr val="black"/>
                </a:solidFill>
              </a:rPr>
              <a:pPr/>
              <a:t>12.03.2017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2747-5B37-4A2B-BFC6-CEA3AF10F5FC}" type="datetime1">
              <a:rPr lang="de-DE" smtClean="0">
                <a:solidFill>
                  <a:prstClr val="black"/>
                </a:solidFill>
              </a:rPr>
              <a:pPr/>
              <a:t>12.03.2017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0A1E2-60B3-4596-8D4F-E74BC5648A0B}" type="slidenum">
              <a:rPr lang="de-AT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2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891-3FCC-452E-8CF2-B34B2CD5C040}" type="datetime1">
              <a:rPr lang="de-DE" smtClean="0">
                <a:solidFill>
                  <a:prstClr val="black"/>
                </a:solidFill>
              </a:rPr>
              <a:pPr/>
              <a:t>12.03.2017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F090-234F-4433-8F42-0BE064F204D8}" type="datetime1">
              <a:rPr lang="de-DE" smtClean="0">
                <a:solidFill>
                  <a:prstClr val="black"/>
                </a:solidFill>
              </a:rPr>
              <a:pPr/>
              <a:t>12.03.2017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6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8016-69AA-4040-B79F-515E91425351}" type="datetime1">
              <a:rPr lang="de-DE" smtClean="0">
                <a:solidFill>
                  <a:prstClr val="black"/>
                </a:solidFill>
              </a:rPr>
              <a:pPr/>
              <a:t>12.03.2017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61892-8F5E-4320-B661-6AAEAB930AF9}" type="slidenum">
              <a:rPr lang="de-AT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B4F6D-2AC9-40F0-ADC7-049B9FFCD378}" type="slidenum">
              <a:rPr lang="de-AT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6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D1612-1D50-4A95-9A3D-058FFF163419}" type="slidenum">
              <a:rPr lang="de-AT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B28A5-A4EB-4CBD-888A-E7F312EDB7E1}" type="slidenum">
              <a:rPr lang="de-AT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35C67-2C5F-4CBE-BC4F-872A55978E01}" type="slidenum">
              <a:rPr lang="de-AT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FD371-D55C-488B-8417-C53A63E41A31}" type="slidenum">
              <a:rPr lang="de-AT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DB4C4-5214-4998-8727-75D72EBC6FA3}" type="slidenum">
              <a:rPr lang="de-AT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8516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67786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Textmasterformate durch Klicken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381750"/>
            <a:ext cx="2895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24525" y="6381750"/>
            <a:ext cx="1584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B124FE-3E92-4935-AEA4-E6FC4BEEF80D}" type="slidenum">
              <a:rPr lang="de-A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4103" name="Rectangle 2"/>
          <p:cNvSpPr>
            <a:spLocks noChangeArrowheads="1"/>
          </p:cNvSpPr>
          <p:nvPr/>
        </p:nvSpPr>
        <p:spPr bwMode="auto">
          <a:xfrm>
            <a:off x="7596188" y="1052513"/>
            <a:ext cx="1547812" cy="5805487"/>
          </a:xfrm>
          <a:prstGeom prst="rect">
            <a:avLst/>
          </a:prstGeom>
          <a:gradFill rotWithShape="1">
            <a:gsLst>
              <a:gs pos="0">
                <a:srgbClr val="FFFFFF">
                  <a:alpha val="10001"/>
                </a:srgbClr>
              </a:gs>
              <a:gs pos="100000">
                <a:srgbClr val="0087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104" name="Rectangle 3"/>
          <p:cNvSpPr>
            <a:spLocks noChangeArrowheads="1"/>
          </p:cNvSpPr>
          <p:nvPr/>
        </p:nvSpPr>
        <p:spPr bwMode="auto">
          <a:xfrm>
            <a:off x="0" y="1268413"/>
            <a:ext cx="7380288" cy="360362"/>
          </a:xfrm>
          <a:prstGeom prst="rect">
            <a:avLst/>
          </a:prstGeom>
          <a:gradFill rotWithShape="1">
            <a:gsLst>
              <a:gs pos="0">
                <a:srgbClr val="0087B2"/>
              </a:gs>
              <a:gs pos="100000">
                <a:srgbClr val="FFFFFF">
                  <a:alpha val="10001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106" name="Rectangle 38"/>
          <p:cNvSpPr>
            <a:spLocks noChangeArrowheads="1"/>
          </p:cNvSpPr>
          <p:nvPr/>
        </p:nvSpPr>
        <p:spPr bwMode="auto">
          <a:xfrm>
            <a:off x="7380288" y="0"/>
            <a:ext cx="217487" cy="6858000"/>
          </a:xfrm>
          <a:prstGeom prst="rect">
            <a:avLst/>
          </a:prstGeom>
          <a:solidFill>
            <a:srgbClr val="3C434A"/>
          </a:solidFill>
          <a:ln w="9525">
            <a:solidFill>
              <a:srgbClr val="292929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4115" name="Picture 19" descr="lkv_noe_gelbblau_e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188913"/>
            <a:ext cx="140335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21" y="5589240"/>
            <a:ext cx="1352396" cy="11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6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rgbClr val="FFFFFF"/>
            </a:gs>
            <a:gs pos="85000">
              <a:srgbClr val="AC0000">
                <a:lumMod val="100000"/>
                <a:alpha val="64000"/>
              </a:srgbClr>
            </a:gs>
            <a:gs pos="79000">
              <a:schemeClr val="bg1">
                <a:alpha val="50000"/>
              </a:schemeClr>
            </a:gs>
            <a:gs pos="98000">
              <a:srgbClr val="AC000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1E99055-5B70-46BB-ADC7-728E48D38368}" type="datetime1">
              <a:rPr lang="de-DE" smtClean="0">
                <a:solidFill>
                  <a:prstClr val="black"/>
                </a:solidFill>
              </a:rPr>
              <a:pPr/>
              <a:t>12.03.2017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.lkv-service.at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kv-service.a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hyperlink" Target="http://www.google.at/url?sa=i&amp;rct=j&amp;q=&amp;esrc=s&amp;source=images&amp;cd=&amp;ved=0ahUKEwju3bm8xqjSAhWEWxQKHdrCBLcQjRwIBw&amp;url=http://www.stall-klages.de/landwirtschaft/aubrac-rinder/&amp;bvm=bv.148073327,bs.2,d.ZGg&amp;psig=AFQjCNH5tov6wlH7hZjJrs3xVThJoNIAlw&amp;ust=1488019378463204" TargetMode="External"/><Relationship Id="rId3" Type="http://schemas.openxmlformats.org/officeDocument/2006/relationships/hyperlink" Target="http://www.google.at/url?sa=i&amp;rct=j&amp;q=&amp;esrc=s&amp;source=images&amp;cd=&amp;cad=rja&amp;uact=8&amp;ved=0ahUKEwjtu5i7v6jSAhVCMBoKHdufB7IQjRwIBw&amp;url=http://www.lesvachesdutour.com/tag/blonde-daquitaine/&amp;psig=AFQjCNFFsdWUS93Y8-85lyfiCg199GuVEg&amp;ust=1488017535112671" TargetMode="External"/><Relationship Id="rId7" Type="http://schemas.openxmlformats.org/officeDocument/2006/relationships/hyperlink" Target="https://www.google.at/imgres?imgurl=https://image.jimcdn.com/app/cms/image/transf/dimension%3D500x10000:format%3Djpg/path/sb3b4e46ec5abe405/image/i68232fcfedaa5df6/version/1373809945/image.jpg&amp;imgrefurl=https://www.hofgut-rudlos.de/rinder/&amp;docid=bRWoQeNc4crGwM&amp;tbnid=n3ONMkt2ZR49KM:&amp;vet=1&amp;w=500&amp;h=375&amp;bih=771&amp;biw=1536&amp;q=Fleckfieh%20fleisch&amp;ved=0ahUKEwjskOuBwKjSAhWELsAKHc-uAOQQMwh1KEIwQg&amp;iact=mrc&amp;uact=8" TargetMode="External"/><Relationship Id="rId12" Type="http://schemas.openxmlformats.org/officeDocument/2006/relationships/image" Target="../media/image2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hyperlink" Target="https://www.google.at/url?sa=i&amp;rct=j&amp;q=&amp;esrc=s&amp;source=images&amp;cd=&amp;ved=0ahUKEwjZ26ynwajSAhUCWRoKHfJeDK8QjRwIBw&amp;url=https://www.zar.at/Rinderzucht-in-Oesterreich/Rinderrassen/weitere-Rassen.html&amp;bvm=bv.148073327,bs.2,d.ZGg&amp;psig=AFQjCNEUiBjxi_7EWA17Jq1HufoFWYX-Rg&amp;ust=1488017947191427" TargetMode="External"/><Relationship Id="rId5" Type="http://schemas.openxmlformats.org/officeDocument/2006/relationships/hyperlink" Target="https://www.google.at/imgres?imgurl=http://www.editeur-de-gout.com/MaisonMasseNewsLetter/images/charolais.png&amp;imgrefurl=http://tcpermaculture.com/site/2014/03/04/domestic-beef-cattle-breeds-part-2/&amp;docid=swCR--nyoN9q1M&amp;tbnid=gg7C1UIK8hnxyM:&amp;vet=1&amp;w=4288&amp;h=2848&amp;bih=771&amp;biw=1536&amp;q=Charolais&amp;ved=0ahUKEwiTurHpv6jSAhUlD8AKHS8hDcwQMwhdKCIwIg&amp;iact=mrc&amp;uact=8" TargetMode="External"/><Relationship Id="rId15" Type="http://schemas.openxmlformats.org/officeDocument/2006/relationships/image" Target="../media/image23.jpeg"/><Relationship Id="rId10" Type="http://schemas.openxmlformats.org/officeDocument/2006/relationships/image" Target="../media/image20.jpeg"/><Relationship Id="rId4" Type="http://schemas.openxmlformats.org/officeDocument/2006/relationships/image" Target="../media/image17.jpeg"/><Relationship Id="rId9" Type="http://schemas.openxmlformats.org/officeDocument/2006/relationships/hyperlink" Target="https://www.google.at/imgres?imgurl=http://www.pinzgauerrind-brillenschaf.de/fotos/pic1349617031.jpg&amp;imgrefurl=http://www.pinzgauerrind-brillenschaf.de/pinzgauer.html&amp;docid=pnXcTXycXIFbJM&amp;tbnid=iiUi8U2k4yQHVM:&amp;vet=1&amp;w=640&amp;h=560&amp;bih=771&amp;biw=1536&amp;q=pinzgauer%20rind&amp;ved=0ahUKEwiI-LjHwKjSAhXsJMAKHWlICDwQMwhfKCcwJw&amp;iact=mrc&amp;uact=8" TargetMode="External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71717" y="5106317"/>
            <a:ext cx="1400275" cy="13806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	</a:t>
            </a:r>
            <a:endParaRPr lang="en-GB" sz="400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idx="1"/>
          </p:nvPr>
        </p:nvSpPr>
        <p:spPr>
          <a:xfrm>
            <a:off x="888085" y="1628800"/>
            <a:ext cx="4490049" cy="563249"/>
          </a:xfrm>
        </p:spPr>
        <p:txBody>
          <a:bodyPr/>
          <a:lstStyle/>
          <a:p>
            <a:pPr algn="just"/>
            <a:r>
              <a:rPr lang="de-AT" dirty="0" smtClean="0">
                <a:solidFill>
                  <a:srgbClr val="FF0000"/>
                </a:solidFill>
              </a:rPr>
              <a:t>3. NÖ. Fleischrindertag in</a:t>
            </a:r>
            <a:endParaRPr lang="de-AT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5962624"/>
            <a:ext cx="2400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platzhalter 15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247455" cy="639762"/>
          </a:xfrm>
        </p:spPr>
        <p:txBody>
          <a:bodyPr/>
          <a:lstStyle/>
          <a:p>
            <a:r>
              <a:rPr lang="de-AT" dirty="0" smtClean="0">
                <a:solidFill>
                  <a:srgbClr val="FF0000"/>
                </a:solidFill>
              </a:rPr>
              <a:t>Bergland 2017</a:t>
            </a:r>
            <a:endParaRPr lang="de-AT" dirty="0">
              <a:solidFill>
                <a:srgbClr val="FF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91" y="5904496"/>
            <a:ext cx="3816077" cy="8782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6004373"/>
            <a:ext cx="1174858" cy="80900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82053" y="256647"/>
            <a:ext cx="5902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sz="3200" b="1" dirty="0" smtClean="0">
                <a:solidFill>
                  <a:srgbClr val="00B050"/>
                </a:solidFill>
              </a:rPr>
              <a:t>Züchterstammtisch </a:t>
            </a:r>
            <a:r>
              <a:rPr lang="de-AT" sz="3200" b="1" dirty="0" smtClean="0">
                <a:solidFill>
                  <a:srgbClr val="00B050"/>
                </a:solidFill>
              </a:rPr>
              <a:t>2017</a:t>
            </a:r>
            <a:endParaRPr lang="de-AT" sz="3200" b="1" dirty="0">
              <a:solidFill>
                <a:srgbClr val="00B050"/>
              </a:solidFill>
            </a:endParaRPr>
          </a:p>
        </p:txBody>
      </p:sp>
      <p:pic>
        <p:nvPicPr>
          <p:cNvPr id="20" name="Inhaltsplatzhalter 19" descr="C:\Users\g.scheibenreiter\Desktop\Fleischrinder\Fleischrindertag Bergland 2017\IMG_6270.JPG"/>
          <p:cNvPicPr>
            <a:picLocks noGrp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348881"/>
            <a:ext cx="4319463" cy="331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rafik 20" descr="C:\Users\g.scheibenreiter\Desktop\Fleischrinder\Fleischrindertag Bergland 2017\_DSC875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4490049" cy="3276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21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68344" y="5100096"/>
            <a:ext cx="1400275" cy="13806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200169"/>
            <a:ext cx="6851650" cy="922337"/>
          </a:xfrm>
        </p:spPr>
        <p:txBody>
          <a:bodyPr/>
          <a:lstStyle/>
          <a:p>
            <a:r>
              <a:rPr lang="en-GB" sz="4000" dirty="0" smtClean="0"/>
              <a:t>	</a:t>
            </a:r>
            <a:endParaRPr lang="en-GB" sz="4000" dirty="0"/>
          </a:p>
        </p:txBody>
      </p:sp>
      <p:pic>
        <p:nvPicPr>
          <p:cNvPr id="7" name="Inhaltsplatzhalter 6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4"/>
          <a:stretch/>
        </p:blipFill>
        <p:spPr>
          <a:xfrm>
            <a:off x="304800" y="1996310"/>
            <a:ext cx="2976544" cy="4464496"/>
          </a:xfrm>
          <a:prstGeom prst="rect">
            <a:avLst/>
          </a:prstGeom>
        </p:spPr>
      </p:pic>
      <p:sp>
        <p:nvSpPr>
          <p:cNvPr id="5" name="AutoShape 2" descr="Bildergebnis für rinderstall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649373"/>
            <a:ext cx="2617619" cy="160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702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59793"/>
            <a:ext cx="2617619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il nach links 10"/>
          <p:cNvSpPr/>
          <p:nvPr/>
        </p:nvSpPr>
        <p:spPr>
          <a:xfrm>
            <a:off x="3419872" y="2348880"/>
            <a:ext cx="978408" cy="484632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3" name="Pfeil nach links 12"/>
          <p:cNvSpPr/>
          <p:nvPr/>
        </p:nvSpPr>
        <p:spPr>
          <a:xfrm>
            <a:off x="3419872" y="3604666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Pfeil nach links 13"/>
          <p:cNvSpPr/>
          <p:nvPr/>
        </p:nvSpPr>
        <p:spPr>
          <a:xfrm>
            <a:off x="3419872" y="5105732"/>
            <a:ext cx="978408" cy="484632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/>
          <p:cNvSpPr/>
          <p:nvPr/>
        </p:nvSpPr>
        <p:spPr>
          <a:xfrm>
            <a:off x="371320" y="260648"/>
            <a:ext cx="7075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800" b="1" dirty="0">
                <a:solidFill>
                  <a:srgbClr val="00B050"/>
                </a:solidFill>
              </a:rPr>
              <a:t>Die LKV mobil App – Die ganze Herde </a:t>
            </a:r>
            <a:r>
              <a:rPr lang="de-AT" sz="2800" b="1" dirty="0" smtClean="0">
                <a:solidFill>
                  <a:srgbClr val="00B050"/>
                </a:solidFill>
              </a:rPr>
              <a:t>in der Hosentasche </a:t>
            </a:r>
            <a:endParaRPr lang="de-AT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68344" y="5100096"/>
            <a:ext cx="1400275" cy="13806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	</a:t>
            </a:r>
            <a:endParaRPr lang="en-GB" sz="40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3454"/>
            <a:ext cx="2438400" cy="3444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13454"/>
            <a:ext cx="2376264" cy="3444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0"/>
            <a:ext cx="2376264" cy="3276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92358"/>
            <a:ext cx="2295525" cy="346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e Legende 11"/>
          <p:cNvSpPr/>
          <p:nvPr/>
        </p:nvSpPr>
        <p:spPr>
          <a:xfrm>
            <a:off x="467544" y="2348880"/>
            <a:ext cx="1728192" cy="916167"/>
          </a:xfrm>
          <a:prstGeom prst="wedgeEllipseCallo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r>
              <a:rPr lang="de-AT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ewünschte Aktion</a:t>
            </a:r>
            <a:endParaRPr lang="de-AT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Ovale Legende 12"/>
          <p:cNvSpPr/>
          <p:nvPr/>
        </p:nvSpPr>
        <p:spPr>
          <a:xfrm rot="3135021">
            <a:off x="4691859" y="1522768"/>
            <a:ext cx="1056424" cy="843998"/>
          </a:xfrm>
          <a:prstGeom prst="wedgeEllipseCallo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Login</a:t>
            </a:r>
            <a:endParaRPr lang="de-AT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Ovale Legende 13"/>
          <p:cNvSpPr/>
          <p:nvPr/>
        </p:nvSpPr>
        <p:spPr>
          <a:xfrm>
            <a:off x="3419871" y="4365104"/>
            <a:ext cx="1440160" cy="734992"/>
          </a:xfrm>
          <a:prstGeom prst="wedgeEllipseCallo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Module</a:t>
            </a:r>
            <a:endParaRPr lang="de-A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Ovale Legende 14"/>
          <p:cNvSpPr/>
          <p:nvPr/>
        </p:nvSpPr>
        <p:spPr>
          <a:xfrm>
            <a:off x="5940152" y="2467826"/>
            <a:ext cx="1381042" cy="843994"/>
          </a:xfrm>
          <a:prstGeom prst="wedgeEllipseCallo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Tierinfo</a:t>
            </a:r>
            <a:endParaRPr lang="de-AT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7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6424938" y="1268760"/>
            <a:ext cx="2664296" cy="13234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2000" b="1" u="sng" dirty="0" smtClean="0">
                <a:solidFill>
                  <a:srgbClr val="FF0000"/>
                </a:solidFill>
              </a:rPr>
              <a:t>Tipp:</a:t>
            </a:r>
          </a:p>
          <a:p>
            <a:pPr algn="ctr"/>
            <a:r>
              <a:rPr lang="de-AT" sz="2000" dirty="0" smtClean="0">
                <a:solidFill>
                  <a:srgbClr val="FF0000"/>
                </a:solidFill>
              </a:rPr>
              <a:t>Trächtigkeitstest zur Absicherung vor einer Schlachtung</a:t>
            </a:r>
            <a:endParaRPr lang="de-AT" sz="2000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851650" cy="922337"/>
          </a:xfrm>
        </p:spPr>
        <p:txBody>
          <a:bodyPr>
            <a:normAutofit fontScale="90000"/>
          </a:bodyPr>
          <a:lstStyle/>
          <a:p>
            <a:r>
              <a:rPr lang="de-AT" sz="4400" dirty="0">
                <a:solidFill>
                  <a:srgbClr val="00B050"/>
                </a:solidFill>
              </a:rPr>
              <a:t>Milch-Trächtigkeitstest </a:t>
            </a:r>
            <a:br>
              <a:rPr lang="de-AT" sz="4400" dirty="0">
                <a:solidFill>
                  <a:srgbClr val="00B050"/>
                </a:solidFill>
              </a:rPr>
            </a:br>
            <a:r>
              <a:rPr lang="de-AT" sz="4400" dirty="0" smtClean="0">
                <a:solidFill>
                  <a:srgbClr val="00B050"/>
                </a:solidFill>
              </a:rPr>
              <a:t> </a:t>
            </a:r>
            <a:r>
              <a:rPr lang="de-AT" sz="4400" dirty="0">
                <a:solidFill>
                  <a:srgbClr val="00B050"/>
                </a:solidFill>
              </a:rPr>
              <a:t>ab Tag 28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799854"/>
            <a:ext cx="6778625" cy="4968552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de-AT" b="0" dirty="0" err="1">
                <a:solidFill>
                  <a:srgbClr val="000000"/>
                </a:solidFill>
              </a:rPr>
              <a:t>Glykoprotein</a:t>
            </a:r>
            <a:r>
              <a:rPr lang="de-AT" b="0" dirty="0">
                <a:solidFill>
                  <a:srgbClr val="000000"/>
                </a:solidFill>
              </a:rPr>
              <a:t> nur bei trächtigen </a:t>
            </a:r>
            <a:r>
              <a:rPr lang="de-AT" b="0" dirty="0" smtClean="0">
                <a:solidFill>
                  <a:srgbClr val="000000"/>
                </a:solidFill>
              </a:rPr>
              <a:t>Tieren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AT" b="0" dirty="0" smtClean="0">
                <a:solidFill>
                  <a:srgbClr val="000000"/>
                </a:solidFill>
              </a:rPr>
              <a:t>Zusammenarbeit </a:t>
            </a:r>
            <a:r>
              <a:rPr lang="de-AT" b="0" dirty="0">
                <a:solidFill>
                  <a:srgbClr val="000000"/>
                </a:solidFill>
              </a:rPr>
              <a:t>mit Labor des TGD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AT" b="0" dirty="0">
                <a:solidFill>
                  <a:srgbClr val="000000"/>
                </a:solidFill>
              </a:rPr>
              <a:t>hohe Sicherheit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AT" b="0" dirty="0">
                <a:solidFill>
                  <a:srgbClr val="000000"/>
                </a:solidFill>
              </a:rPr>
              <a:t>stressfrei für die Kuh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AT" b="0" dirty="0">
                <a:solidFill>
                  <a:srgbClr val="000000"/>
                </a:solidFill>
              </a:rPr>
              <a:t>risikofrei für den Embryo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AT" b="0" dirty="0">
                <a:solidFill>
                  <a:srgbClr val="000000"/>
                </a:solidFill>
              </a:rPr>
              <a:t>Befund via SMS oder E-Mail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AT" b="0" dirty="0">
                <a:solidFill>
                  <a:srgbClr val="000000"/>
                </a:solidFill>
              </a:rPr>
              <a:t>direkter Eintrag im RDV 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-20284" y="1673402"/>
            <a:ext cx="7272808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de-AT" sz="3200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de-AT" sz="3200" dirty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358214" y="6581001"/>
            <a:ext cx="785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1200" dirty="0" err="1">
                <a:solidFill>
                  <a:srgbClr val="000000">
                    <a:lumMod val="75000"/>
                  </a:srgbClr>
                </a:solidFill>
                <a:latin typeface="CalvinItal" pitchFamily="2" charset="0"/>
              </a:rPr>
              <a:t>C.Kapl</a:t>
            </a:r>
            <a:endParaRPr lang="de-AT" sz="1200" dirty="0">
              <a:solidFill>
                <a:srgbClr val="000000">
                  <a:lumMod val="75000"/>
                </a:srgbClr>
              </a:solidFill>
              <a:latin typeface="CalvinItal" pitchFamily="2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71717" y="5106317"/>
            <a:ext cx="1400275" cy="138067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7" name="Grafik 6" descr="ProClin1_.jpg"/>
          <p:cNvPicPr>
            <a:picLocks noChangeAspect="1"/>
          </p:cNvPicPr>
          <p:nvPr/>
        </p:nvPicPr>
        <p:blipFill>
          <a:blip r:embed="rId4">
            <a:lum bright="25000" contrast="13000"/>
          </a:blip>
          <a:stretch>
            <a:fillRect/>
          </a:stretch>
        </p:blipFill>
        <p:spPr>
          <a:xfrm rot="3363540" flipV="1">
            <a:off x="5225666" y="4375015"/>
            <a:ext cx="4393841" cy="790286"/>
          </a:xfrm>
          <a:prstGeom prst="rect">
            <a:avLst/>
          </a:prstGeom>
          <a:scene3d>
            <a:camera prst="orthographicFront">
              <a:rot lat="10800000" lon="0" rev="10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9685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200" dirty="0" smtClean="0">
                <a:solidFill>
                  <a:srgbClr val="00B050"/>
                </a:solidFill>
              </a:rPr>
              <a:t>Information und Serviceangebot </a:t>
            </a:r>
            <a:r>
              <a:rPr lang="de-AT" sz="3200" dirty="0">
                <a:solidFill>
                  <a:srgbClr val="00B050"/>
                </a:solidFill>
              </a:rPr>
              <a:t>LKV NÖ</a:t>
            </a:r>
            <a:endParaRPr lang="de-AT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700808"/>
            <a:ext cx="6778625" cy="5084762"/>
          </a:xfrm>
        </p:spPr>
        <p:txBody>
          <a:bodyPr/>
          <a:lstStyle/>
          <a:p>
            <a:r>
              <a:rPr lang="de-AT" sz="1800" b="0" dirty="0" smtClean="0"/>
              <a:t>Besprechen und Interpretieren der Reports (Zuchtbuchauszüge Fleisch und Vatertiere, Wiegebericht, Jahresbericht Fleisch, Tierliste)</a:t>
            </a:r>
          </a:p>
          <a:p>
            <a:r>
              <a:rPr lang="de-AT" sz="1800" b="0" dirty="0" smtClean="0"/>
              <a:t>Beratung bezüglich AMA Gütesiegel</a:t>
            </a:r>
          </a:p>
          <a:p>
            <a:r>
              <a:rPr lang="de-AT" sz="1800" b="0" dirty="0"/>
              <a:t>M-Rind Betriebserhebungsbogen (Rinderbörse</a:t>
            </a:r>
            <a:r>
              <a:rPr lang="de-AT" sz="1800" b="0" dirty="0" smtClean="0"/>
              <a:t>)</a:t>
            </a:r>
          </a:p>
          <a:p>
            <a:r>
              <a:rPr lang="de-AT" sz="1800" b="0" dirty="0" smtClean="0"/>
              <a:t>Hinweis auf Vermarktungsmöglichkeit durch Nö Genetik (Verkaufskatalog)</a:t>
            </a:r>
          </a:p>
          <a:p>
            <a:r>
              <a:rPr lang="de-AT" sz="1800" b="0" dirty="0" smtClean="0"/>
              <a:t>Hinweis auf Programme des NÖ TGD (Kälbergesundheit, Parasitenbekämpfung, Mineralstoffstatus, Trächtigkeitstest)</a:t>
            </a:r>
          </a:p>
          <a:p>
            <a:r>
              <a:rPr lang="de-AT" sz="1800" b="0" dirty="0" smtClean="0"/>
              <a:t>Aufrauen von planbefestigten Laufflächen und Spaltenböden</a:t>
            </a:r>
          </a:p>
          <a:p>
            <a:r>
              <a:rPr lang="de-AT" sz="1800" b="0" dirty="0" smtClean="0"/>
              <a:t>Untersuchung der Wasserqualität zur Eigenkontrolle</a:t>
            </a:r>
          </a:p>
          <a:p>
            <a:r>
              <a:rPr lang="de-AT" sz="1800" b="0" dirty="0" smtClean="0"/>
              <a:t>Bereitstellung der LKV Wiegeeinrichtung (Wiegebalken)</a:t>
            </a:r>
          </a:p>
          <a:p>
            <a:r>
              <a:rPr lang="de-AT" sz="1800" b="0" dirty="0"/>
              <a:t>Hinweis auf LKV Homepage </a:t>
            </a:r>
            <a:r>
              <a:rPr lang="de-AT" sz="1800" b="0" dirty="0" smtClean="0">
                <a:hlinkClick r:id="rId2"/>
              </a:rPr>
              <a:t>www.lkv-service.at</a:t>
            </a:r>
            <a:endParaRPr lang="de-AT" sz="1800" b="0" dirty="0" smtClean="0"/>
          </a:p>
          <a:p>
            <a:r>
              <a:rPr lang="de-AT" sz="1800" b="0" dirty="0" smtClean="0"/>
              <a:t>Hinweis auf RDV4M</a:t>
            </a:r>
          </a:p>
          <a:p>
            <a:pPr lvl="0"/>
            <a:r>
              <a:rPr lang="de-AT" sz="1800" b="0" dirty="0"/>
              <a:t>Hinweis auf </a:t>
            </a:r>
            <a:r>
              <a:rPr lang="de-AT" sz="1800" b="0" dirty="0" smtClean="0"/>
              <a:t>App  </a:t>
            </a:r>
            <a:endParaRPr lang="de-AT" sz="1800" b="0" dirty="0"/>
          </a:p>
          <a:p>
            <a:endParaRPr lang="de-AT" sz="1800" b="0" dirty="0" smtClean="0"/>
          </a:p>
          <a:p>
            <a:endParaRPr lang="de-AT" sz="1800" b="0" dirty="0" smtClean="0"/>
          </a:p>
          <a:p>
            <a:endParaRPr lang="de-AT" sz="1800" b="0" dirty="0" smtClean="0"/>
          </a:p>
          <a:p>
            <a:endParaRPr lang="de-AT" sz="1800" b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68344" y="5100096"/>
            <a:ext cx="1400275" cy="1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6851650" cy="792311"/>
          </a:xfrm>
        </p:spPr>
        <p:txBody>
          <a:bodyPr/>
          <a:lstStyle/>
          <a:p>
            <a:r>
              <a:rPr lang="de-AT" sz="2400" dirty="0" smtClean="0">
                <a:solidFill>
                  <a:srgbClr val="00B050"/>
                </a:solidFill>
              </a:rPr>
              <a:t>Unser Ziel ist es den Regelkreis der kontinuierlichen Verbesserung zu Optimieren </a:t>
            </a:r>
            <a:r>
              <a:rPr lang="de-AT" dirty="0">
                <a:solidFill>
                  <a:srgbClr val="00B050"/>
                </a:solidFill>
              </a:rPr>
              <a:t/>
            </a:r>
            <a:br>
              <a:rPr lang="de-AT" dirty="0">
                <a:solidFill>
                  <a:srgbClr val="00B050"/>
                </a:solidFill>
              </a:rPr>
            </a:br>
            <a:endParaRPr lang="de-AT" dirty="0">
              <a:solidFill>
                <a:srgbClr val="00B050"/>
              </a:solidFill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3371141"/>
              </p:ext>
            </p:extLst>
          </p:nvPr>
        </p:nvGraphicFramePr>
        <p:xfrm>
          <a:off x="0" y="1700808"/>
          <a:ext cx="7380312" cy="4968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68344" y="5100096"/>
            <a:ext cx="1400275" cy="1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7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07504" y="2780928"/>
            <a:ext cx="7270552" cy="1470025"/>
          </a:xfrm>
        </p:spPr>
        <p:txBody>
          <a:bodyPr/>
          <a:lstStyle/>
          <a:p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>Büro: Tor zum Landhaus, Stiege B,</a:t>
            </a:r>
            <a:b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>Rennbahnstraße 29, 3109 St. Pölten</a:t>
            </a:r>
            <a:b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>Tel. 02782/84109 </a:t>
            </a:r>
            <a:r>
              <a:rPr lang="de-DE" sz="1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Telefax 02782/81035</a:t>
            </a:r>
            <a:br>
              <a:rPr lang="de-DE" sz="18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>Labor : Schillerring 13, 3130 </a:t>
            </a:r>
            <a:r>
              <a:rPr lang="de-DE" sz="1800" dirty="0" err="1">
                <a:solidFill>
                  <a:srgbClr val="0070C0"/>
                </a:solidFill>
                <a:latin typeface="Arial Black" panose="020B0A04020102020204" pitchFamily="34" charset="0"/>
              </a:rPr>
              <a:t>Herzogenburg</a:t>
            </a:r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>Tel. </a:t>
            </a:r>
            <a:r>
              <a:rPr lang="de-DE" sz="1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02782/84109   </a:t>
            </a:r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>Telefax </a:t>
            </a:r>
            <a:r>
              <a:rPr lang="de-DE" sz="1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02782/81035-20</a:t>
            </a:r>
            <a:br>
              <a:rPr lang="de-DE" sz="18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>Geschäftsstelle: Landhausplatz 1, 3109 St. Pölten</a:t>
            </a:r>
            <a:b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>E-Mail: office@noe-tgd.at </a:t>
            </a:r>
            <a:r>
              <a:rPr lang="de-DE" sz="1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Homepage</a:t>
            </a:r>
            <a:r>
              <a:rPr lang="de-DE" sz="1800" dirty="0">
                <a:solidFill>
                  <a:srgbClr val="0070C0"/>
                </a:solidFill>
                <a:latin typeface="Arial Black" panose="020B0A04020102020204" pitchFamily="34" charset="0"/>
              </a:rPr>
              <a:t>: www.noe-tgd.at</a:t>
            </a:r>
            <a:endParaRPr lang="de-DE" sz="18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70674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539552" y="0"/>
            <a:ext cx="6400800" cy="1752600"/>
          </a:xfrm>
        </p:spPr>
        <p:txBody>
          <a:bodyPr/>
          <a:lstStyle/>
          <a:p>
            <a:r>
              <a:rPr lang="de-DE" dirty="0" smtClean="0">
                <a:solidFill>
                  <a:srgbClr val="00B050"/>
                </a:solidFill>
              </a:rPr>
              <a:t>Programme des NÖ TGD</a:t>
            </a:r>
          </a:p>
          <a:p>
            <a:r>
              <a:rPr lang="de-DE" dirty="0" smtClean="0">
                <a:solidFill>
                  <a:srgbClr val="00B050"/>
                </a:solidFill>
              </a:rPr>
              <a:t>mit Unterstützung des LKV NÖ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157192"/>
            <a:ext cx="1944216" cy="151648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50867"/>
            <a:ext cx="2717241" cy="11738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65569" y="5106317"/>
            <a:ext cx="1400275" cy="1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48478"/>
            <a:ext cx="6851650" cy="92233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de-AT" sz="1800" dirty="0" smtClean="0">
                <a:solidFill>
                  <a:srgbClr val="00B050"/>
                </a:solidFill>
              </a:rPr>
              <a:t>Qualitätsverbesserung und Qualitätssicherung</a:t>
            </a:r>
            <a:br>
              <a:rPr lang="de-AT" sz="1800" dirty="0" smtClean="0">
                <a:solidFill>
                  <a:srgbClr val="00B050"/>
                </a:solidFill>
              </a:rPr>
            </a:br>
            <a:r>
              <a:rPr lang="de-AT" sz="1800" dirty="0" smtClean="0">
                <a:solidFill>
                  <a:srgbClr val="00B050"/>
                </a:solidFill>
              </a:rPr>
              <a:t>in der Mutterkuhhaltung</a:t>
            </a:r>
            <a:r>
              <a:rPr lang="de-AT" sz="1800" b="0" dirty="0"/>
              <a:t/>
            </a:r>
            <a:br>
              <a:rPr lang="de-AT" sz="1800" b="0" dirty="0"/>
            </a:br>
            <a:r>
              <a:rPr lang="de-AT" sz="1800" b="0" dirty="0"/>
              <a:t> </a:t>
            </a:r>
            <a:r>
              <a:rPr lang="de-AT" sz="1800" b="0" dirty="0">
                <a:solidFill>
                  <a:srgbClr val="0070C0"/>
                </a:solidFill>
              </a:rPr>
              <a:t>Homepage: www.noe-tgd.at </a:t>
            </a:r>
            <a:endParaRPr lang="de-AT" sz="1800" dirty="0">
              <a:solidFill>
                <a:srgbClr val="0070C0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251520" y="1535113"/>
            <a:ext cx="4040188" cy="639762"/>
          </a:xfrm>
        </p:spPr>
        <p:txBody>
          <a:bodyPr/>
          <a:lstStyle/>
          <a:p>
            <a:r>
              <a:rPr lang="de-AT" dirty="0" smtClean="0">
                <a:solidFill>
                  <a:srgbClr val="FF0000"/>
                </a:solidFill>
              </a:rPr>
              <a:t>Programmbeschreibung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139952" y="1535113"/>
            <a:ext cx="4258817" cy="639762"/>
          </a:xfrm>
        </p:spPr>
        <p:txBody>
          <a:bodyPr/>
          <a:lstStyle/>
          <a:p>
            <a:r>
              <a:rPr lang="de-AT" dirty="0" smtClean="0">
                <a:solidFill>
                  <a:srgbClr val="FF0000"/>
                </a:solidFill>
              </a:rPr>
              <a:t>Teilnahmeerklärung</a:t>
            </a:r>
            <a:endParaRPr lang="de-AT" dirty="0">
              <a:solidFill>
                <a:srgbClr val="FF0000"/>
              </a:solidFill>
            </a:endParaRPr>
          </a:p>
        </p:txBody>
      </p:sp>
      <p:graphicFrame>
        <p:nvGraphicFramePr>
          <p:cNvPr id="9" name="Inhaltsplatzhalter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07100121"/>
              </p:ext>
            </p:extLst>
          </p:nvPr>
        </p:nvGraphicFramePr>
        <p:xfrm>
          <a:off x="467544" y="2228538"/>
          <a:ext cx="3240360" cy="458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3" imgW="4533695" imgH="6415848" progId="AcroExch.Document.2015">
                  <p:embed/>
                </p:oleObj>
              </mc:Choice>
              <mc:Fallback>
                <p:oleObj name="Acrobat Document" r:id="rId3" imgW="4533695" imgH="6415848" progId="AcroExch.Document.20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228538"/>
                        <a:ext cx="3240360" cy="4584838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631831"/>
              </p:ext>
            </p:extLst>
          </p:nvPr>
        </p:nvGraphicFramePr>
        <p:xfrm>
          <a:off x="3995936" y="2237573"/>
          <a:ext cx="3231112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Acrobat Document" r:id="rId5" imgW="4533695" imgH="6415848" progId="AcroExch.Document.2015">
                  <p:embed/>
                </p:oleObj>
              </mc:Choice>
              <mc:Fallback>
                <p:oleObj name="Acrobat Document" r:id="rId5" imgW="4533695" imgH="6415848" progId="AcroExch.Document.20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2237573"/>
                        <a:ext cx="3231112" cy="46085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3715"/>
            <a:ext cx="179863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65569" y="5106317"/>
            <a:ext cx="1400275" cy="1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5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1800" dirty="0">
                <a:solidFill>
                  <a:srgbClr val="00B050"/>
                </a:solidFill>
              </a:rPr>
              <a:t>Qualitätsverbesserung und Qualitätssicherung</a:t>
            </a:r>
            <a:br>
              <a:rPr lang="de-AT" sz="1800" dirty="0">
                <a:solidFill>
                  <a:srgbClr val="00B050"/>
                </a:solidFill>
              </a:rPr>
            </a:br>
            <a:r>
              <a:rPr lang="de-AT" sz="1800" dirty="0">
                <a:solidFill>
                  <a:srgbClr val="00B050"/>
                </a:solidFill>
              </a:rPr>
              <a:t>in der </a:t>
            </a:r>
            <a:r>
              <a:rPr lang="de-AT" sz="1800" dirty="0" smtClean="0">
                <a:solidFill>
                  <a:srgbClr val="00B050"/>
                </a:solidFill>
              </a:rPr>
              <a:t>Mutterkuhhaltung</a:t>
            </a:r>
            <a:r>
              <a:rPr lang="de-AT" sz="1800" b="0" dirty="0"/>
              <a:t/>
            </a:r>
            <a:br>
              <a:rPr lang="de-AT" sz="1800" b="0" dirty="0"/>
            </a:br>
            <a:r>
              <a:rPr lang="de-AT" sz="1800" b="0" dirty="0"/>
              <a:t> </a:t>
            </a:r>
            <a:r>
              <a:rPr lang="de-AT" sz="1800" b="0" dirty="0">
                <a:solidFill>
                  <a:srgbClr val="0070C0"/>
                </a:solidFill>
              </a:rPr>
              <a:t>Homepage: www.noe-tgd.at </a:t>
            </a:r>
            <a:endParaRPr lang="de-AT" sz="1800" dirty="0">
              <a:solidFill>
                <a:srgbClr val="0070C0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>
          <a:xfrm>
            <a:off x="1035868" y="1535113"/>
            <a:ext cx="4040188" cy="639762"/>
          </a:xfrm>
        </p:spPr>
        <p:txBody>
          <a:bodyPr/>
          <a:lstStyle/>
          <a:p>
            <a:r>
              <a:rPr lang="de-AT" dirty="0" smtClean="0">
                <a:solidFill>
                  <a:srgbClr val="FF0000"/>
                </a:solidFill>
              </a:rPr>
              <a:t>Ankaufsdaten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3"/>
          </p:nvPr>
        </p:nvSpPr>
        <p:spPr>
          <a:xfrm>
            <a:off x="4067944" y="1484784"/>
            <a:ext cx="4258816" cy="639762"/>
          </a:xfrm>
        </p:spPr>
        <p:txBody>
          <a:bodyPr/>
          <a:lstStyle/>
          <a:p>
            <a:r>
              <a:rPr lang="de-AT" dirty="0" smtClean="0">
                <a:solidFill>
                  <a:srgbClr val="FF0000"/>
                </a:solidFill>
              </a:rPr>
              <a:t>Förderbare Rassen</a:t>
            </a:r>
            <a:endParaRPr lang="de-AT" dirty="0">
              <a:solidFill>
                <a:srgbClr val="FF0000"/>
              </a:solidFill>
            </a:endParaRPr>
          </a:p>
        </p:txBody>
      </p:sp>
      <p:graphicFrame>
        <p:nvGraphicFramePr>
          <p:cNvPr id="14" name="Inhaltsplatzhalter 1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0237359"/>
              </p:ext>
            </p:extLst>
          </p:nvPr>
        </p:nvGraphicFramePr>
        <p:xfrm>
          <a:off x="467544" y="2204864"/>
          <a:ext cx="3312368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Acrobat Document" r:id="rId3" imgW="4533695" imgH="6415848" progId="AcroExch.Document.2015">
                  <p:embed/>
                </p:oleObj>
              </mc:Choice>
              <mc:Fallback>
                <p:oleObj name="Acrobat Document" r:id="rId3" imgW="4533695" imgH="6415848" progId="AcroExch.Document.20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204864"/>
                        <a:ext cx="3312368" cy="460851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Inhaltsplatzhalter 15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08559069"/>
              </p:ext>
            </p:extLst>
          </p:nvPr>
        </p:nvGraphicFramePr>
        <p:xfrm>
          <a:off x="3995936" y="2204864"/>
          <a:ext cx="3224643" cy="457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Acrobat Document" r:id="rId5" imgW="4533695" imgH="6415848" progId="AcroExch.Document.2015">
                  <p:embed/>
                </p:oleObj>
              </mc:Choice>
              <mc:Fallback>
                <p:oleObj name="Acrobat Document" r:id="rId5" imgW="4533695" imgH="6415848" progId="AcroExch.Document.20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2204864"/>
                        <a:ext cx="3224643" cy="457403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3715"/>
            <a:ext cx="179863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71717" y="5100096"/>
            <a:ext cx="1400275" cy="1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0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B050"/>
                </a:solidFill>
              </a:rPr>
              <a:t>Programm zur Verbesserung der Kälbergesundheit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772816"/>
            <a:ext cx="5626968" cy="4719284"/>
          </a:xfrm>
        </p:spPr>
        <p:txBody>
          <a:bodyPr/>
          <a:lstStyle/>
          <a:p>
            <a:r>
              <a:rPr lang="en-GB" sz="2400" b="0" dirty="0" err="1" smtClean="0"/>
              <a:t>Untersuchungen</a:t>
            </a:r>
            <a:r>
              <a:rPr lang="en-GB" sz="2400" b="0" dirty="0" smtClean="0"/>
              <a:t> des TGD</a:t>
            </a:r>
          </a:p>
          <a:p>
            <a:pPr lvl="1"/>
            <a:r>
              <a:rPr lang="en-GB" sz="2000" b="0" dirty="0" err="1" smtClean="0"/>
              <a:t>Biestmilch</a:t>
            </a:r>
            <a:endParaRPr lang="en-GB" sz="2000" b="0" dirty="0" smtClean="0"/>
          </a:p>
          <a:p>
            <a:pPr lvl="1"/>
            <a:r>
              <a:rPr lang="en-GB" sz="2000" b="0" dirty="0" err="1" smtClean="0"/>
              <a:t>Nasentupfer</a:t>
            </a:r>
            <a:r>
              <a:rPr lang="en-GB" sz="2000" b="0" dirty="0" smtClean="0"/>
              <a:t> – Grippe</a:t>
            </a:r>
          </a:p>
          <a:p>
            <a:pPr lvl="1"/>
            <a:r>
              <a:rPr lang="en-GB" sz="2000" b="0" dirty="0" err="1" smtClean="0"/>
              <a:t>Kotproben</a:t>
            </a:r>
            <a:endParaRPr lang="en-GB" sz="2000" b="0" dirty="0" smtClean="0"/>
          </a:p>
          <a:p>
            <a:r>
              <a:rPr lang="en-GB" sz="2400" b="0" dirty="0" err="1" smtClean="0"/>
              <a:t>Probenmaterial</a:t>
            </a:r>
            <a:r>
              <a:rPr lang="en-GB" sz="2400" b="0" dirty="0" smtClean="0"/>
              <a:t> und </a:t>
            </a:r>
            <a:br>
              <a:rPr lang="en-GB" sz="2400" b="0" dirty="0" smtClean="0"/>
            </a:br>
            <a:r>
              <a:rPr lang="en-GB" sz="2400" b="0" dirty="0" err="1" smtClean="0"/>
              <a:t>Einsendung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kostengünstig</a:t>
            </a:r>
            <a:r>
              <a:rPr lang="en-GB" sz="2400" b="0" dirty="0" smtClean="0"/>
              <a:t> </a:t>
            </a:r>
            <a:br>
              <a:rPr lang="en-GB" sz="2400" b="0" dirty="0" smtClean="0"/>
            </a:br>
            <a:r>
              <a:rPr lang="en-GB" sz="2400" b="0" dirty="0" err="1" smtClean="0"/>
              <a:t>über</a:t>
            </a:r>
            <a:r>
              <a:rPr lang="en-GB" sz="2400" b="0" dirty="0" smtClean="0"/>
              <a:t> den LKV</a:t>
            </a:r>
          </a:p>
          <a:p>
            <a:r>
              <a:rPr lang="en-GB" sz="2400" b="0" dirty="0" err="1" smtClean="0"/>
              <a:t>Landwirt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erhält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Befund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samt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Antibiogramm</a:t>
            </a:r>
            <a:endParaRPr lang="en-GB" sz="2400" b="0" dirty="0" smtClean="0"/>
          </a:p>
          <a:p>
            <a:r>
              <a:rPr lang="en-GB" sz="2400" b="0" dirty="0" err="1" smtClean="0"/>
              <a:t>Mineralstoffstatus</a:t>
            </a:r>
            <a:r>
              <a:rPr lang="en-GB" sz="2400" b="0" dirty="0" smtClean="0"/>
              <a:t> – </a:t>
            </a:r>
            <a:r>
              <a:rPr lang="en-GB" sz="2400" b="0" dirty="0" err="1" smtClean="0"/>
              <a:t>Selen</a:t>
            </a:r>
            <a:r>
              <a:rPr lang="en-GB" sz="2000" b="0" dirty="0" smtClean="0"/>
              <a:t>?</a:t>
            </a:r>
          </a:p>
          <a:p>
            <a:pPr lvl="1"/>
            <a:r>
              <a:rPr lang="en-GB" sz="2000" b="0" dirty="0" err="1" smtClean="0"/>
              <a:t>Abklärung</a:t>
            </a:r>
            <a:r>
              <a:rPr lang="en-GB" sz="2000" b="0" dirty="0" smtClean="0"/>
              <a:t> und </a:t>
            </a:r>
            <a:r>
              <a:rPr lang="en-GB" sz="2000" b="0" dirty="0" err="1" smtClean="0"/>
              <a:t>Vorbeuge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mit</a:t>
            </a:r>
            <a:r>
              <a:rPr lang="en-GB" sz="2000" b="0" dirty="0" smtClean="0"/>
              <a:t> TA</a:t>
            </a:r>
            <a:br>
              <a:rPr lang="en-GB" sz="2000" b="0" dirty="0" smtClean="0"/>
            </a:br>
            <a:r>
              <a:rPr lang="en-GB" sz="2000" b="0" dirty="0" err="1" smtClean="0"/>
              <a:t>Untersuchungskostenunterstützung</a:t>
            </a:r>
            <a:r>
              <a:rPr lang="en-GB" sz="2000" b="0" dirty="0" smtClean="0"/>
              <a:t> </a:t>
            </a:r>
            <a:br>
              <a:rPr lang="en-GB" sz="2000" b="0" dirty="0" smtClean="0"/>
            </a:br>
            <a:r>
              <a:rPr lang="en-GB" sz="2000" b="0" dirty="0" err="1" smtClean="0"/>
              <a:t>durch</a:t>
            </a:r>
            <a:r>
              <a:rPr lang="en-GB" sz="2000" b="0" dirty="0" smtClean="0"/>
              <a:t> TGD</a:t>
            </a:r>
            <a:endParaRPr lang="en-GB" sz="2000" b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3888432" cy="29163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51" y="4368552"/>
            <a:ext cx="2120641" cy="248944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68344" y="5100096"/>
            <a:ext cx="1400275" cy="1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68344" y="5100096"/>
            <a:ext cx="1400275" cy="13806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	</a:t>
            </a:r>
            <a:endParaRPr lang="en-GB" sz="4000" dirty="0"/>
          </a:p>
        </p:txBody>
      </p:sp>
      <p:pic>
        <p:nvPicPr>
          <p:cNvPr id="7" name="Bild 3" descr="http://www.lederzentrum.de/wiki/images/Dasselfliege-01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2857"/>
            <a:ext cx="3339480" cy="17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http://www.rinderskript.net/skripten/photos/b1-1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32857"/>
            <a:ext cx="2781200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152400" y="32242"/>
            <a:ext cx="6912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800" dirty="0">
                <a:solidFill>
                  <a:srgbClr val="00B050"/>
                </a:solidFill>
              </a:rPr>
              <a:t>Parasitenbekämpfung in </a:t>
            </a:r>
            <a:r>
              <a:rPr lang="de-AT" sz="2800" dirty="0" smtClean="0">
                <a:solidFill>
                  <a:srgbClr val="00B050"/>
                </a:solidFill>
              </a:rPr>
              <a:t>Niederösterreich </a:t>
            </a:r>
            <a:r>
              <a:rPr lang="de-DE" sz="2400" dirty="0" smtClean="0">
                <a:solidFill>
                  <a:srgbClr val="FF0000"/>
                </a:solidFill>
              </a:rPr>
              <a:t>Räude</a:t>
            </a:r>
            <a:r>
              <a:rPr lang="de-DE" sz="2400" dirty="0">
                <a:solidFill>
                  <a:srgbClr val="FF0000"/>
                </a:solidFill>
              </a:rPr>
              <a:t>, Läuse, Dassellarven, Lungenwürmer, Magen- und </a:t>
            </a:r>
            <a:r>
              <a:rPr lang="de-DE" sz="2400" dirty="0" smtClean="0">
                <a:solidFill>
                  <a:srgbClr val="FF0000"/>
                </a:solidFill>
              </a:rPr>
              <a:t>Darmparasiten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AT" sz="2800" dirty="0" smtClean="0">
                <a:solidFill>
                  <a:srgbClr val="FF0000"/>
                </a:solidFill>
              </a:rPr>
              <a:t> </a:t>
            </a:r>
            <a:endParaRPr lang="de-AT" sz="2800" dirty="0">
              <a:solidFill>
                <a:srgbClr val="FF0000"/>
              </a:solidFill>
            </a:endParaRPr>
          </a:p>
        </p:txBody>
      </p:sp>
      <p:sp>
        <p:nvSpPr>
          <p:cNvPr id="10" name="AutoShape 2" descr="Bildergebnis für Lungenwürmer rinde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58523"/>
            <a:ext cx="3339480" cy="216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57804"/>
            <a:ext cx="2781200" cy="216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07537" y="1628800"/>
            <a:ext cx="2448272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chemeClr val="tx1"/>
                </a:solidFill>
              </a:rPr>
              <a:t>Dasselbeulen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16016" y="1620889"/>
            <a:ext cx="1728192" cy="5119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err="1" smtClean="0">
                <a:solidFill>
                  <a:schemeClr val="tx1"/>
                </a:solidFill>
              </a:rPr>
              <a:t>Trichophytie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5" name="AutoShape 6" descr="Bildergebnis für Magen und darmparasiten rinder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6" name="AutoShape 8" descr="Bildergebnis für Magen und darmparasiten rinder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7" name="AutoShape 10" descr="Bildergebnis für Magen und darmparasiten rinder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8" name="Rechteck 17"/>
          <p:cNvSpPr/>
          <p:nvPr/>
        </p:nvSpPr>
        <p:spPr>
          <a:xfrm>
            <a:off x="507537" y="4005063"/>
            <a:ext cx="2448272" cy="553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chemeClr val="tx1"/>
                </a:solidFill>
              </a:rPr>
              <a:t>Lungenwürmer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644008" y="3993391"/>
            <a:ext cx="2016224" cy="5534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err="1" smtClean="0">
                <a:solidFill>
                  <a:schemeClr val="tx1"/>
                </a:solidFill>
              </a:rPr>
              <a:t>Ruminale</a:t>
            </a:r>
            <a:r>
              <a:rPr lang="de-AT" dirty="0" smtClean="0">
                <a:solidFill>
                  <a:schemeClr val="tx1"/>
                </a:solidFill>
              </a:rPr>
              <a:t> Parasiten</a:t>
            </a:r>
            <a:endParaRPr lang="de-A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800" dirty="0">
                <a:solidFill>
                  <a:srgbClr val="00B050"/>
                </a:solidFill>
              </a:rPr>
              <a:t> </a:t>
            </a:r>
            <a:r>
              <a:rPr lang="de-AT" altLang="de-DE" sz="2800" dirty="0" smtClean="0">
                <a:solidFill>
                  <a:srgbClr val="00B050"/>
                </a:solidFill>
              </a:rPr>
              <a:t>Aufteilung aller Rassen nach Bundesländer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551888"/>
              </p:ext>
            </p:extLst>
          </p:nvPr>
        </p:nvGraphicFramePr>
        <p:xfrm>
          <a:off x="323528" y="2996951"/>
          <a:ext cx="6768752" cy="37444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44217"/>
                <a:gridCol w="1152128"/>
                <a:gridCol w="936103"/>
                <a:gridCol w="1008112"/>
                <a:gridCol w="1086941"/>
                <a:gridCol w="641251"/>
              </a:tblGrid>
              <a:tr h="374442">
                <a:tc>
                  <a:txBody>
                    <a:bodyPr/>
                    <a:lstStyle/>
                    <a:p>
                      <a:endParaRPr lang="de-AT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900" dirty="0" smtClean="0"/>
                        <a:t>Kontrollbetriebe</a:t>
                      </a:r>
                      <a:endParaRPr lang="de-A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900" dirty="0" smtClean="0"/>
                        <a:t>Kontrollkühe</a:t>
                      </a:r>
                      <a:endParaRPr lang="de-A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900" dirty="0" smtClean="0"/>
                        <a:t>Zuchtbetriebe</a:t>
                      </a:r>
                      <a:endParaRPr lang="de-A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900" dirty="0" smtClean="0"/>
                        <a:t>Herdebuchkühe</a:t>
                      </a:r>
                      <a:endParaRPr lang="de-A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900" dirty="0" smtClean="0"/>
                        <a:t>Herden-größe</a:t>
                      </a:r>
                      <a:endParaRPr lang="de-AT" sz="900" dirty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r>
                        <a:rPr lang="de-AT" dirty="0" smtClean="0"/>
                        <a:t>Burgenland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18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646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18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538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35,9</a:t>
                      </a:r>
                      <a:endParaRPr lang="de-AT" dirty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r>
                        <a:rPr lang="de-AT" dirty="0" smtClean="0"/>
                        <a:t>Kärnten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422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4181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414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4042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10,1</a:t>
                      </a:r>
                      <a:endParaRPr lang="de-AT" dirty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r>
                        <a:rPr lang="de-AT" dirty="0" smtClean="0">
                          <a:solidFill>
                            <a:srgbClr val="FF0000"/>
                          </a:solidFill>
                        </a:rPr>
                        <a:t>Niederösterreich</a:t>
                      </a:r>
                      <a:endParaRPr lang="de-A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solidFill>
                            <a:srgbClr val="FF0000"/>
                          </a:solidFill>
                        </a:rPr>
                        <a:t>458</a:t>
                      </a:r>
                      <a:endParaRPr lang="de-A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solidFill>
                            <a:srgbClr val="FF0000"/>
                          </a:solidFill>
                        </a:rPr>
                        <a:t>5623</a:t>
                      </a:r>
                      <a:endParaRPr lang="de-A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solidFill>
                            <a:srgbClr val="FF0000"/>
                          </a:solidFill>
                        </a:rPr>
                        <a:t>433</a:t>
                      </a:r>
                      <a:endParaRPr lang="de-A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solidFill>
                            <a:srgbClr val="FF0000"/>
                          </a:solidFill>
                        </a:rPr>
                        <a:t>5061</a:t>
                      </a:r>
                      <a:endParaRPr lang="de-A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solidFill>
                            <a:srgbClr val="FF0000"/>
                          </a:solidFill>
                        </a:rPr>
                        <a:t>12,3</a:t>
                      </a:r>
                      <a:endParaRPr lang="de-A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r>
                        <a:rPr lang="de-AT" dirty="0" smtClean="0"/>
                        <a:t>Oberösterreich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263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3155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258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2944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12,0</a:t>
                      </a:r>
                      <a:endParaRPr lang="de-AT" dirty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r>
                        <a:rPr lang="de-AT" dirty="0" smtClean="0"/>
                        <a:t>Salzburg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309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2930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303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2649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9,5</a:t>
                      </a:r>
                      <a:endParaRPr lang="de-AT" dirty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r>
                        <a:rPr lang="de-AT" dirty="0" smtClean="0"/>
                        <a:t>Steiermark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463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5520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451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5181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11,9</a:t>
                      </a:r>
                      <a:endParaRPr lang="de-AT" dirty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r>
                        <a:rPr lang="de-AT" dirty="0" smtClean="0"/>
                        <a:t>Tirol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579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3476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575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3059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6,0</a:t>
                      </a:r>
                      <a:endParaRPr lang="de-AT" dirty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r>
                        <a:rPr lang="de-AT" dirty="0" smtClean="0"/>
                        <a:t>Vorarlberg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153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923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150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642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6,0</a:t>
                      </a:r>
                      <a:endParaRPr lang="de-AT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607569"/>
              </p:ext>
            </p:extLst>
          </p:nvPr>
        </p:nvGraphicFramePr>
        <p:xfrm>
          <a:off x="323528" y="1654549"/>
          <a:ext cx="6786564" cy="117525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44216"/>
                <a:gridCol w="1189906"/>
                <a:gridCol w="936104"/>
                <a:gridCol w="1008112"/>
                <a:gridCol w="1080120"/>
                <a:gridCol w="628106"/>
              </a:tblGrid>
              <a:tr h="404734">
                <a:tc>
                  <a:txBody>
                    <a:bodyPr/>
                    <a:lstStyle/>
                    <a:p>
                      <a:r>
                        <a:rPr lang="de-AT" sz="1800" dirty="0" smtClean="0">
                          <a:solidFill>
                            <a:srgbClr val="0070C0"/>
                          </a:solidFill>
                        </a:rPr>
                        <a:t>Österreich</a:t>
                      </a:r>
                      <a:endParaRPr lang="de-AT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sz="900" dirty="0" smtClean="0"/>
                        <a:t>Kontrollbetriebe</a:t>
                      </a:r>
                      <a:endParaRPr lang="de-AT" sz="900" dirty="0"/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sz="900" dirty="0" smtClean="0"/>
                        <a:t>Kontrollkühe</a:t>
                      </a:r>
                      <a:endParaRPr lang="de-AT" sz="900" dirty="0"/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sz="900" dirty="0" smtClean="0"/>
                        <a:t>Zuchtbetriebe</a:t>
                      </a:r>
                      <a:endParaRPr lang="de-AT" sz="900" dirty="0"/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sz="900" dirty="0" smtClean="0"/>
                        <a:t>Herdebuchkühe</a:t>
                      </a:r>
                      <a:endParaRPr lang="de-AT" sz="900" dirty="0"/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sz="900" dirty="0" smtClean="0"/>
                        <a:t>Herden-größe</a:t>
                      </a:r>
                    </a:p>
                  </a:txBody>
                  <a:tcPr marL="91439" marR="91439" marT="45733" marB="45733"/>
                </a:tc>
              </a:tr>
              <a:tr h="404734"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2665</a:t>
                      </a:r>
                      <a:endParaRPr lang="de-AT" dirty="0"/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26454</a:t>
                      </a:r>
                      <a:endParaRPr lang="de-AT" dirty="0"/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2602</a:t>
                      </a:r>
                      <a:endParaRPr lang="de-AT" dirty="0"/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24117</a:t>
                      </a:r>
                      <a:endParaRPr lang="de-AT" dirty="0"/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10,1</a:t>
                      </a:r>
                      <a:endParaRPr lang="de-AT" dirty="0"/>
                    </a:p>
                  </a:txBody>
                  <a:tcPr marL="91439" marR="91439" marT="45733" marB="45733"/>
                </a:tc>
              </a:tr>
              <a:tr h="342661">
                <a:tc>
                  <a:txBody>
                    <a:bodyPr/>
                    <a:lstStyle/>
                    <a:p>
                      <a:r>
                        <a:rPr lang="de-AT" sz="1400" b="1" dirty="0" smtClean="0">
                          <a:solidFill>
                            <a:srgbClr val="FF0000"/>
                          </a:solidFill>
                        </a:rPr>
                        <a:t>Differenz 2015/2016</a:t>
                      </a:r>
                      <a:endParaRPr lang="de-AT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sz="1800" dirty="0" smtClean="0">
                          <a:solidFill>
                            <a:srgbClr val="FF0000"/>
                          </a:solidFill>
                        </a:rPr>
                        <a:t>+ 68</a:t>
                      </a:r>
                      <a:endParaRPr lang="de-AT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sz="1800" dirty="0" smtClean="0">
                          <a:solidFill>
                            <a:srgbClr val="FF0000"/>
                          </a:solidFill>
                        </a:rPr>
                        <a:t>+ 198</a:t>
                      </a:r>
                      <a:endParaRPr lang="de-AT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sz="1800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de-AT" sz="1800" baseline="0" dirty="0" smtClean="0">
                          <a:solidFill>
                            <a:srgbClr val="FF0000"/>
                          </a:solidFill>
                        </a:rPr>
                        <a:t> 84</a:t>
                      </a:r>
                      <a:endParaRPr lang="de-AT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sz="1800" dirty="0" smtClean="0">
                          <a:solidFill>
                            <a:srgbClr val="FF0000"/>
                          </a:solidFill>
                        </a:rPr>
                        <a:t>+ 316</a:t>
                      </a:r>
                      <a:endParaRPr lang="de-AT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33" marB="45733"/>
                </a:tc>
                <a:tc>
                  <a:txBody>
                    <a:bodyPr/>
                    <a:lstStyle/>
                    <a:p>
                      <a:r>
                        <a:rPr lang="de-AT" sz="1600" dirty="0" smtClean="0">
                          <a:solidFill>
                            <a:srgbClr val="FF0000"/>
                          </a:solidFill>
                        </a:rPr>
                        <a:t>9,9</a:t>
                      </a:r>
                      <a:endParaRPr lang="de-AT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33" marB="45733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23" y="2852936"/>
            <a:ext cx="179863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71717" y="5106317"/>
            <a:ext cx="1400275" cy="1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504" y="2823071"/>
            <a:ext cx="4968552" cy="1470025"/>
          </a:xfrm>
        </p:spPr>
        <p:txBody>
          <a:bodyPr/>
          <a:lstStyle/>
          <a:p>
            <a:r>
              <a:rPr lang="de-AT" sz="2800" dirty="0" smtClean="0">
                <a:latin typeface="Arial Black" panose="020B0A04020102020204" pitchFamily="34" charset="0"/>
              </a:rPr>
              <a:t>AMA Gütesiegel </a:t>
            </a:r>
            <a:br>
              <a:rPr lang="de-AT" sz="2800" dirty="0" smtClean="0">
                <a:latin typeface="Arial Black" panose="020B0A04020102020204" pitchFamily="34" charset="0"/>
              </a:rPr>
            </a:br>
            <a:r>
              <a:rPr lang="de-AT" sz="2800" dirty="0" smtClean="0">
                <a:latin typeface="Arial Black" panose="020B0A04020102020204" pitchFamily="34" charset="0"/>
              </a:rPr>
              <a:t>Haltung von Kühen</a:t>
            </a:r>
            <a:endParaRPr lang="de-AT" sz="28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27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96092"/>
            <a:ext cx="3384376" cy="40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7586480" y="5877272"/>
            <a:ext cx="1161984" cy="228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Pfeil nach rechts 4"/>
          <p:cNvSpPr/>
          <p:nvPr/>
        </p:nvSpPr>
        <p:spPr>
          <a:xfrm>
            <a:off x="5868144" y="5806406"/>
            <a:ext cx="1410456" cy="370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/>
          <p:nvPr/>
        </p:nvSpPr>
        <p:spPr>
          <a:xfrm>
            <a:off x="1115616" y="4149080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b="1" dirty="0" smtClean="0"/>
              <a:t>96% </a:t>
            </a:r>
          </a:p>
          <a:p>
            <a:pPr algn="ctr"/>
            <a:r>
              <a:rPr lang="de-AT" dirty="0" smtClean="0"/>
              <a:t>Der LKV Mitglieder nehmen an QS Kuh teil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5701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/>
            </a:r>
            <a:br>
              <a:rPr lang="de-AT" dirty="0" smtClean="0"/>
            </a:br>
            <a:r>
              <a:rPr lang="de-AT" dirty="0"/>
              <a:t/>
            </a:r>
            <a:br>
              <a:rPr lang="de-AT" dirty="0"/>
            </a:br>
            <a:r>
              <a:rPr lang="de-AT" dirty="0" smtClean="0"/>
              <a:t/>
            </a:r>
            <a:br>
              <a:rPr lang="de-AT" dirty="0" smtClean="0"/>
            </a:br>
            <a:r>
              <a:rPr lang="de-AT" dirty="0"/>
              <a:t/>
            </a:r>
            <a:br>
              <a:rPr lang="de-AT" dirty="0"/>
            </a:b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/>
            </a:r>
            <a:br>
              <a:rPr lang="de-AT" dirty="0" smtClean="0"/>
            </a:br>
            <a:endParaRPr lang="de-AT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683568" y="332656"/>
            <a:ext cx="7776864" cy="1752600"/>
          </a:xfrm>
        </p:spPr>
        <p:txBody>
          <a:bodyPr>
            <a:normAutofit/>
          </a:bodyPr>
          <a:lstStyle/>
          <a:p>
            <a:r>
              <a:rPr lang="en-GB" dirty="0" err="1" smtClean="0">
                <a:solidFill>
                  <a:schemeClr val="tx1"/>
                </a:solidFill>
              </a:rPr>
              <a:t>Neues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Angebot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durch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Tochterfirma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LKV Austria </a:t>
            </a:r>
            <a:r>
              <a:rPr lang="en-GB" dirty="0" err="1" smtClean="0">
                <a:solidFill>
                  <a:schemeClr val="tx1"/>
                </a:solidFill>
              </a:rPr>
              <a:t>Qualitätsmanagement</a:t>
            </a:r>
            <a:r>
              <a:rPr lang="en-GB" dirty="0" smtClean="0">
                <a:solidFill>
                  <a:schemeClr val="tx1"/>
                </a:solidFill>
              </a:rPr>
              <a:t> GmbH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November </a:t>
            </a:r>
            <a:r>
              <a:rPr lang="de-DE" dirty="0" smtClean="0"/>
              <a:t>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590E-3686-4F9E-A143-5558E4928A01}" type="slidenum">
              <a:rPr lang="de-DE" smtClean="0">
                <a:solidFill>
                  <a:prstClr val="black"/>
                </a:solidFill>
              </a:rPr>
              <a:pPr/>
              <a:t>21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LKV Austria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de-AT" dirty="0" smtClean="0"/>
              <a:t>Gegründet 2014</a:t>
            </a:r>
          </a:p>
          <a:p>
            <a:r>
              <a:rPr lang="de-AT" dirty="0" smtClean="0"/>
              <a:t>Bestehend aus den Landes-</a:t>
            </a:r>
            <a:r>
              <a:rPr lang="de-AT" dirty="0" err="1" smtClean="0"/>
              <a:t>LKV‘s</a:t>
            </a:r>
            <a:r>
              <a:rPr lang="de-AT" dirty="0" smtClean="0"/>
              <a:t> und ZAR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AT" b="1" dirty="0" smtClean="0"/>
              <a:t>Aufgaben:</a:t>
            </a:r>
          </a:p>
          <a:p>
            <a:r>
              <a:rPr lang="de-AT" dirty="0" smtClean="0"/>
              <a:t>Qualitätssicherung im Bereich Leistungsprüfung</a:t>
            </a:r>
          </a:p>
          <a:p>
            <a:r>
              <a:rPr lang="de-AT" dirty="0" smtClean="0"/>
              <a:t>Unterstützung QS KUH</a:t>
            </a:r>
          </a:p>
          <a:p>
            <a:r>
              <a:rPr lang="de-AT" dirty="0" smtClean="0"/>
              <a:t>Weiterentwicklung Laborauswertung</a:t>
            </a:r>
          </a:p>
          <a:p>
            <a:r>
              <a:rPr lang="de-AT" b="1" dirty="0" smtClean="0">
                <a:solidFill>
                  <a:srgbClr val="FF0000"/>
                </a:solidFill>
              </a:rPr>
              <a:t>Zertifizierungsstelle für BIO </a:t>
            </a:r>
            <a:br>
              <a:rPr lang="de-AT" b="1" dirty="0" smtClean="0">
                <a:solidFill>
                  <a:srgbClr val="FF0000"/>
                </a:solidFill>
              </a:rPr>
            </a:br>
            <a:r>
              <a:rPr lang="de-AT" b="1" dirty="0" smtClean="0">
                <a:solidFill>
                  <a:srgbClr val="FF0000"/>
                </a:solidFill>
              </a:rPr>
              <a:t>und GTF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November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590E-3686-4F9E-A143-5558E4928A01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2050" name="Picture 2" descr="C:\Users\karl.zottl\AppData\Local\Microsoft\Windows\Temporary Internet Files\Content.Outlook\99JV2SO2\2 EMR logo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293096"/>
            <a:ext cx="1231392" cy="7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4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Zertifizierungsstelle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November </a:t>
            </a:r>
            <a:r>
              <a:rPr lang="de-DE" dirty="0" smtClean="0"/>
              <a:t>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590E-3686-4F9E-A143-5558E4928A01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3976"/>
            <a:ext cx="9180512" cy="670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39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-431800" y="0"/>
            <a:ext cx="8683625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3600" b="1">
                <a:solidFill>
                  <a:srgbClr val="008000"/>
                </a:solidFill>
              </a:rPr>
              <a:t>Anregungen oder Beschwerden</a:t>
            </a:r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-322263" y="1708150"/>
            <a:ext cx="8062913" cy="51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048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de-DE" altLang="de-DE" sz="2600" b="1" dirty="0"/>
              <a:t>LKV Niederösterreich für</a:t>
            </a: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de-DE" altLang="de-DE" sz="2600" b="1" dirty="0"/>
              <a:t>Leistungsprüfung und Qualitätssicherung</a:t>
            </a: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de-DE" altLang="de-DE" sz="2600" b="1" dirty="0"/>
              <a:t>bei Zucht-und Nutztieren</a:t>
            </a: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de-DE" altLang="de-DE" sz="2600" b="1" dirty="0"/>
              <a:t>Tel.: +43 50 259 49150</a:t>
            </a: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de-DE" altLang="de-DE" sz="2600" b="1" dirty="0">
                <a:solidFill>
                  <a:srgbClr val="CCCCFF"/>
                </a:solidFill>
                <a:hlinkClick r:id="rId3"/>
              </a:rPr>
              <a:t>www.lkv-service.at</a:t>
            </a: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de-DE" altLang="de-DE" sz="2600" b="1" dirty="0"/>
              <a:t>oder</a:t>
            </a: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de-DE" altLang="de-DE" sz="2600" b="1" dirty="0"/>
              <a:t>GF DI Karl Zottl </a:t>
            </a:r>
            <a:r>
              <a:rPr lang="de-DE" altLang="de-DE" sz="2600" b="1" dirty="0" smtClean="0"/>
              <a:t>(karl.zottl@lkv-service.at</a:t>
            </a:r>
            <a:r>
              <a:rPr lang="de-DE" altLang="de-DE" sz="2600" b="1" dirty="0"/>
              <a:t>)</a:t>
            </a: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de-DE" altLang="de-DE" sz="2600" b="1" dirty="0"/>
              <a:t>QM KI Gerhart Scheibenreiter </a:t>
            </a: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de-DE" altLang="de-DE" sz="2600" b="1" dirty="0" smtClean="0"/>
              <a:t>(gerhart.scheibenreiter@lkv-service.at</a:t>
            </a:r>
            <a:r>
              <a:rPr lang="de-DE" altLang="de-DE" sz="2600" b="1" dirty="0"/>
              <a:t>)</a:t>
            </a:r>
          </a:p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de-DE" altLang="de-DE" sz="3200" b="1" dirty="0" smtClean="0"/>
              <a:t>0664/1960614</a:t>
            </a:r>
            <a:endParaRPr lang="de-DE" altLang="de-DE" sz="3200" b="1" dirty="0"/>
          </a:p>
          <a:p>
            <a:pPr algn="ctr">
              <a:spcBef>
                <a:spcPts val="800"/>
              </a:spcBef>
              <a:buClrTx/>
              <a:buFontTx/>
              <a:buNone/>
            </a:pPr>
            <a:endParaRPr lang="de-DE" altLang="de-DE" sz="3200" b="1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152400"/>
            <a:ext cx="1382713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65" y="5517232"/>
            <a:ext cx="1531236" cy="134076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12765" y="5106317"/>
            <a:ext cx="1531236" cy="1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264">
        <p14:doors dir="vert"/>
      </p:transition>
    </mc:Choice>
    <mc:Fallback xmlns="">
      <p:transition spd="slow" advTm="11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71717" y="5106317"/>
            <a:ext cx="1400275" cy="138067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6523">
            <a:off x="1121610" y="1431223"/>
            <a:ext cx="2198834" cy="517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0914">
            <a:off x="5865322" y="1287078"/>
            <a:ext cx="2271156" cy="526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627784" y="181337"/>
            <a:ext cx="3888432" cy="255454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sz="4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Der LKV wünscht ein </a:t>
            </a:r>
          </a:p>
          <a:p>
            <a:pPr algn="ctr"/>
            <a:r>
              <a:rPr lang="de-AT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e</a:t>
            </a:r>
            <a:r>
              <a:rPr lang="de-AT" sz="4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rfolgreiches Jahr 2017</a:t>
            </a:r>
            <a:endParaRPr lang="de-AT" sz="40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242732" y="6197449"/>
            <a:ext cx="5417500" cy="648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300" b="1" dirty="0" smtClean="0">
                <a:solidFill>
                  <a:srgbClr val="FF0000"/>
                </a:solidFill>
              </a:rPr>
              <a:t>Scheibenreiter Gerhart 0664/1960614</a:t>
            </a:r>
            <a:endParaRPr lang="de-AT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65" y="5517232"/>
            <a:ext cx="1531236" cy="1340768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80311" cy="6857999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12765" y="5106317"/>
            <a:ext cx="1531235" cy="1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sz="2800" dirty="0" smtClean="0">
                <a:solidFill>
                  <a:srgbClr val="00B050"/>
                </a:solidFill>
              </a:rPr>
              <a:t>Aufteilung der Fleischrinder-</a:t>
            </a:r>
            <a:br>
              <a:rPr lang="de-AT" altLang="de-DE" sz="2800" dirty="0" smtClean="0">
                <a:solidFill>
                  <a:srgbClr val="00B050"/>
                </a:solidFill>
              </a:rPr>
            </a:br>
            <a:r>
              <a:rPr lang="de-AT" altLang="de-DE" sz="2800" dirty="0" err="1" smtClean="0">
                <a:solidFill>
                  <a:srgbClr val="00B050"/>
                </a:solidFill>
              </a:rPr>
              <a:t>kontrollkühe</a:t>
            </a:r>
            <a:r>
              <a:rPr lang="de-AT" altLang="de-DE" sz="2800" dirty="0" smtClean="0">
                <a:solidFill>
                  <a:srgbClr val="00B050"/>
                </a:solidFill>
              </a:rPr>
              <a:t> </a:t>
            </a:r>
            <a:r>
              <a:rPr lang="de-AT" altLang="de-DE" sz="2800" dirty="0">
                <a:solidFill>
                  <a:srgbClr val="00B050"/>
                </a:solidFill>
              </a:rPr>
              <a:t>nach </a:t>
            </a:r>
            <a:r>
              <a:rPr lang="de-AT" altLang="de-DE" sz="2800" dirty="0" smtClean="0">
                <a:solidFill>
                  <a:srgbClr val="00B050"/>
                </a:solidFill>
              </a:rPr>
              <a:t>Bundesländer in %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71717" y="5106317"/>
            <a:ext cx="1400275" cy="1380679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47663"/>
            <a:ext cx="7200801" cy="480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2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71717" y="5106317"/>
            <a:ext cx="1400275" cy="13806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6851650" cy="792311"/>
          </a:xfrm>
        </p:spPr>
        <p:txBody>
          <a:bodyPr/>
          <a:lstStyle/>
          <a:p>
            <a:r>
              <a:rPr lang="de-AT" sz="4000" dirty="0">
                <a:solidFill>
                  <a:srgbClr val="00B050"/>
                </a:solidFill>
              </a:rPr>
              <a:t>Aufteilung der Rassen in Österreich</a:t>
            </a:r>
            <a:r>
              <a:rPr lang="de-AT" sz="4000" dirty="0"/>
              <a:t/>
            </a:r>
            <a:br>
              <a:rPr lang="de-AT" sz="4000" dirty="0"/>
            </a:br>
            <a:r>
              <a:rPr lang="en-GB" sz="4000" dirty="0" smtClean="0"/>
              <a:t>	</a:t>
            </a:r>
            <a:endParaRPr lang="en-GB" sz="4000" dirty="0"/>
          </a:p>
        </p:txBody>
      </p:sp>
      <p:pic>
        <p:nvPicPr>
          <p:cNvPr id="7" name="Inhaltsplatzhalter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5229826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5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B050"/>
                </a:solidFill>
              </a:rPr>
              <a:t>Aufteilung der Rassen in Niederösterreich</a:t>
            </a:r>
            <a:endParaRPr lang="de-AT" dirty="0">
              <a:solidFill>
                <a:srgbClr val="00B05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71717" y="5106317"/>
            <a:ext cx="1400275" cy="1380679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1628800"/>
            <a:ext cx="669796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1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68344" y="5106317"/>
            <a:ext cx="1400275" cy="13806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4971" y="6486996"/>
            <a:ext cx="1403648" cy="3263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rgbClr val="00B050"/>
                </a:solidFill>
              </a:rPr>
              <a:t>Ergebnisse der Fleischleistungskontrolle 2016 aller Rassen	</a:t>
            </a:r>
            <a:endParaRPr lang="en-GB" sz="2400" dirty="0">
              <a:solidFill>
                <a:srgbClr val="00B050"/>
              </a:solidFill>
            </a:endParaRPr>
          </a:p>
        </p:txBody>
      </p:sp>
      <p:graphicFrame>
        <p:nvGraphicFramePr>
          <p:cNvPr id="10" name="Inhaltsplatzhalt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224151"/>
              </p:ext>
            </p:extLst>
          </p:nvPr>
        </p:nvGraphicFramePr>
        <p:xfrm>
          <a:off x="457200" y="1773238"/>
          <a:ext cx="6778376" cy="11125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694594"/>
                <a:gridCol w="1694594"/>
                <a:gridCol w="1694594"/>
                <a:gridCol w="1694594"/>
              </a:tblGrid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Österreich</a:t>
                      </a:r>
                      <a:endParaRPr lang="de-AT" dirty="0"/>
                    </a:p>
                  </a:txBody>
                  <a:tcPr marL="90612" marR="90612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GG</a:t>
                      </a:r>
                      <a:endParaRPr lang="de-AT" dirty="0"/>
                    </a:p>
                  </a:txBody>
                  <a:tcPr marL="90612" marR="90612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200-TG</a:t>
                      </a:r>
                      <a:endParaRPr lang="de-AT" dirty="0"/>
                    </a:p>
                  </a:txBody>
                  <a:tcPr marL="90612" marR="90612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365-TG</a:t>
                      </a:r>
                      <a:endParaRPr lang="de-AT" dirty="0"/>
                    </a:p>
                  </a:txBody>
                  <a:tcPr marL="90612" marR="90612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M</a:t>
                      </a:r>
                      <a:endParaRPr lang="de-AT" dirty="0"/>
                    </a:p>
                  </a:txBody>
                  <a:tcPr marL="90612" marR="90612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41,8</a:t>
                      </a:r>
                      <a:endParaRPr lang="de-AT" dirty="0"/>
                    </a:p>
                  </a:txBody>
                  <a:tcPr marL="90612" marR="90612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1145</a:t>
                      </a:r>
                      <a:endParaRPr lang="de-AT" dirty="0"/>
                    </a:p>
                  </a:txBody>
                  <a:tcPr marL="90612" marR="90612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1018</a:t>
                      </a:r>
                      <a:endParaRPr lang="de-AT" dirty="0"/>
                    </a:p>
                  </a:txBody>
                  <a:tcPr marL="90612" marR="90612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W</a:t>
                      </a:r>
                      <a:endParaRPr lang="de-AT" dirty="0"/>
                    </a:p>
                  </a:txBody>
                  <a:tcPr marL="90612" marR="90612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39,5</a:t>
                      </a:r>
                      <a:endParaRPr lang="de-AT" dirty="0"/>
                    </a:p>
                  </a:txBody>
                  <a:tcPr marL="90612" marR="90612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1042</a:t>
                      </a:r>
                      <a:endParaRPr lang="de-AT" dirty="0"/>
                    </a:p>
                  </a:txBody>
                  <a:tcPr marL="90612" marR="90612"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  890</a:t>
                      </a:r>
                      <a:endParaRPr lang="de-AT" dirty="0"/>
                    </a:p>
                  </a:txBody>
                  <a:tcPr marL="90612" marR="90612"/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634636"/>
              </p:ext>
            </p:extLst>
          </p:nvPr>
        </p:nvGraphicFramePr>
        <p:xfrm>
          <a:off x="395536" y="3356992"/>
          <a:ext cx="6912768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8192"/>
                <a:gridCol w="1728192"/>
                <a:gridCol w="1728192"/>
                <a:gridCol w="1728192"/>
              </a:tblGrid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NÖ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GG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200-TG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365-TG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M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41,7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1131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1054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W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39,1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1034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  908</a:t>
                      </a:r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15750" y="5106317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002060"/>
                </a:solidFill>
              </a:rPr>
              <a:t>Wiegedaten Österreich	61478 ohne GG</a:t>
            </a:r>
            <a:endParaRPr lang="de-AT" b="1" dirty="0">
              <a:solidFill>
                <a:srgbClr val="00206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9552" y="566124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FF0000"/>
                </a:solidFill>
              </a:rPr>
              <a:t>Wiegedaten NÖ		12876 ohne GG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5750" y="6513484"/>
            <a:ext cx="67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 smtClean="0"/>
              <a:t> </a:t>
            </a:r>
            <a:r>
              <a:rPr lang="de-AT" sz="1400" b="1" dirty="0"/>
              <a:t>Frühwarnsystem zur Feststellung des 200- und 365-Tage- Gewichtes</a:t>
            </a:r>
            <a:r>
              <a:rPr lang="de-AT" sz="1400" dirty="0"/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691680" y="6051192"/>
            <a:ext cx="41472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dirty="0" smtClean="0"/>
              <a:t>WICHTIGER HINWEIS FÜR BETRIEB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805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0" dirty="0">
                <a:solidFill>
                  <a:srgbClr val="00B050"/>
                </a:solidFill>
              </a:rPr>
              <a:t>Die größte Rassenvielfalt gibt</a:t>
            </a:r>
            <a:br>
              <a:rPr lang="de-AT" b="0" dirty="0">
                <a:solidFill>
                  <a:srgbClr val="00B050"/>
                </a:solidFill>
              </a:rPr>
            </a:br>
            <a:r>
              <a:rPr lang="de-AT" b="0" dirty="0">
                <a:solidFill>
                  <a:srgbClr val="00B050"/>
                </a:solidFill>
              </a:rPr>
              <a:t>es in Niederösterreich</a:t>
            </a:r>
            <a:endParaRPr lang="de-AT" dirty="0">
              <a:solidFill>
                <a:srgbClr val="00B05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68344" y="5106317"/>
            <a:ext cx="1400275" cy="13806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4971" y="6486996"/>
            <a:ext cx="1403648" cy="32638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09" y="1773238"/>
            <a:ext cx="573400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36096" y="6191898"/>
            <a:ext cx="13051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dirty="0" smtClean="0"/>
              <a:t>Foto: BOKU Wien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29469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B050"/>
                </a:solidFill>
              </a:rPr>
              <a:t>Nur Phänotyp </a:t>
            </a:r>
            <a:r>
              <a:rPr lang="de-AT" dirty="0" err="1" smtClean="0">
                <a:solidFill>
                  <a:srgbClr val="00B050"/>
                </a:solidFill>
              </a:rPr>
              <a:t>hornlose</a:t>
            </a:r>
            <a:r>
              <a:rPr lang="de-AT" dirty="0" smtClean="0">
                <a:solidFill>
                  <a:srgbClr val="00B050"/>
                </a:solidFill>
              </a:rPr>
              <a:t> Tiere werden erhoben</a:t>
            </a:r>
            <a:endParaRPr lang="de-AT" dirty="0">
              <a:solidFill>
                <a:srgbClr val="00B05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99286" y="5106317"/>
            <a:ext cx="1400275" cy="13806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4971" y="6486996"/>
            <a:ext cx="1403648" cy="326380"/>
          </a:xfrm>
          <a:prstGeom prst="rect">
            <a:avLst/>
          </a:prstGeom>
        </p:spPr>
      </p:pic>
      <p:pic>
        <p:nvPicPr>
          <p:cNvPr id="6" name="irc_mi" descr="Bildergebnis für blond aquitaine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8" y="2132856"/>
            <a:ext cx="2187278" cy="14397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Bild 1" descr="Bildergebnis für Charolais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5" y="2132856"/>
            <a:ext cx="2232248" cy="1399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Bild 2" descr="Bildergebnis für Fleckvieh fleisch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132856"/>
            <a:ext cx="2288367" cy="1444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Bild 4" descr="Bildergebnis für pinzgauer rind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8" y="4391774"/>
            <a:ext cx="2242974" cy="155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rc_mi" descr="Bildergebnis für salers rind hornlos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69" y="4418444"/>
            <a:ext cx="2313050" cy="1527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rc_mi" descr="Bildergebnis für aubrac rind">
            <a:hlinkClick r:id="rId13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418444"/>
            <a:ext cx="2288367" cy="1527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feld 11"/>
          <p:cNvSpPr txBox="1"/>
          <p:nvPr/>
        </p:nvSpPr>
        <p:spPr>
          <a:xfrm>
            <a:off x="215426" y="1652799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Blonde </a:t>
            </a:r>
            <a:r>
              <a:rPr lang="de-AT" dirty="0" err="1" smtClean="0"/>
              <a:t>d`Aquitaine</a:t>
            </a:r>
            <a:endParaRPr lang="de-AT" dirty="0"/>
          </a:p>
        </p:txBody>
      </p:sp>
      <p:sp>
        <p:nvSpPr>
          <p:cNvPr id="13" name="Textfeld 12"/>
          <p:cNvSpPr txBox="1"/>
          <p:nvPr/>
        </p:nvSpPr>
        <p:spPr>
          <a:xfrm>
            <a:off x="3039363" y="165279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Charolais</a:t>
            </a:r>
            <a:endParaRPr lang="de-AT" dirty="0"/>
          </a:p>
        </p:txBody>
      </p:sp>
      <p:sp>
        <p:nvSpPr>
          <p:cNvPr id="14" name="Textfeld 13"/>
          <p:cNvSpPr txBox="1"/>
          <p:nvPr/>
        </p:nvSpPr>
        <p:spPr>
          <a:xfrm>
            <a:off x="5092621" y="167912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Fleckvieh-Fleisch</a:t>
            </a:r>
            <a:endParaRPr lang="de-AT" dirty="0"/>
          </a:p>
        </p:txBody>
      </p:sp>
      <p:sp>
        <p:nvSpPr>
          <p:cNvPr id="15" name="Textfeld 14"/>
          <p:cNvSpPr txBox="1"/>
          <p:nvPr/>
        </p:nvSpPr>
        <p:spPr>
          <a:xfrm>
            <a:off x="621698" y="392376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Pinzgauer</a:t>
            </a:r>
            <a:endParaRPr lang="de-AT" dirty="0"/>
          </a:p>
        </p:txBody>
      </p:sp>
      <p:sp>
        <p:nvSpPr>
          <p:cNvPr id="16" name="Textfeld 15"/>
          <p:cNvSpPr txBox="1"/>
          <p:nvPr/>
        </p:nvSpPr>
        <p:spPr>
          <a:xfrm>
            <a:off x="3261348" y="395267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/>
              <a:t>Salers</a:t>
            </a:r>
            <a:endParaRPr lang="de-AT" dirty="0"/>
          </a:p>
        </p:txBody>
      </p:sp>
      <p:sp>
        <p:nvSpPr>
          <p:cNvPr id="17" name="Textfeld 16"/>
          <p:cNvSpPr txBox="1"/>
          <p:nvPr/>
        </p:nvSpPr>
        <p:spPr>
          <a:xfrm>
            <a:off x="5618406" y="395267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/>
              <a:t>Aubrac</a:t>
            </a:r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1835696" y="6240301"/>
            <a:ext cx="442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>
                <a:solidFill>
                  <a:srgbClr val="FF0000"/>
                </a:solidFill>
              </a:rPr>
              <a:t>+ Spontanmutationen bei allen Rassen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19" name="Bild 3" descr="Bildergebnis für limousin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54137"/>
            <a:ext cx="2264371" cy="15707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feld 2"/>
          <p:cNvSpPr txBox="1"/>
          <p:nvPr/>
        </p:nvSpPr>
        <p:spPr>
          <a:xfrm>
            <a:off x="7642772" y="278092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/>
              <a:t>Limousin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348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500" dirty="0">
                <a:solidFill>
                  <a:srgbClr val="00B050"/>
                </a:solidFill>
              </a:rPr>
              <a:t>Die Kennzeichnung </a:t>
            </a:r>
            <a:r>
              <a:rPr lang="de-AT" sz="2500" dirty="0" smtClean="0">
                <a:solidFill>
                  <a:srgbClr val="00B050"/>
                </a:solidFill>
              </a:rPr>
              <a:t>des Hornstatus ist </a:t>
            </a:r>
            <a:r>
              <a:rPr lang="de-AT" sz="2500" dirty="0">
                <a:solidFill>
                  <a:srgbClr val="00B050"/>
                </a:solidFill>
              </a:rPr>
              <a:t>beim Namen angehängt z.B. Leon </a:t>
            </a:r>
            <a:r>
              <a:rPr lang="de-AT" sz="2500" dirty="0" smtClean="0">
                <a:solidFill>
                  <a:srgbClr val="00B050"/>
                </a:solidFill>
              </a:rPr>
              <a:t>PP.</a:t>
            </a:r>
            <a:r>
              <a:rPr lang="de-AT" sz="2800" dirty="0">
                <a:solidFill>
                  <a:srgbClr val="00B050"/>
                </a:solidFill>
              </a:rPr>
              <a:t/>
            </a:r>
            <a:br>
              <a:rPr lang="de-AT" sz="2800" dirty="0">
                <a:solidFill>
                  <a:srgbClr val="00B050"/>
                </a:solidFill>
              </a:rPr>
            </a:br>
            <a:endParaRPr lang="de-AT" sz="2800" dirty="0">
              <a:solidFill>
                <a:srgbClr val="00B05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916832"/>
            <a:ext cx="6778625" cy="460809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AT" sz="2800" dirty="0">
                <a:solidFill>
                  <a:srgbClr val="C00000"/>
                </a:solidFill>
              </a:rPr>
              <a:t>P</a:t>
            </a:r>
            <a:r>
              <a:rPr lang="de-AT" sz="2800" dirty="0"/>
              <a:t> = Tier selbst ist </a:t>
            </a:r>
            <a:r>
              <a:rPr lang="de-AT" sz="2800" dirty="0" err="1"/>
              <a:t>hornlos</a:t>
            </a:r>
            <a:r>
              <a:rPr lang="de-AT" sz="2800" dirty="0"/>
              <a:t> (Phänotyp), die Vererbung ist noch nicht bekannt (Genotyp)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AT" sz="2800" dirty="0" smtClean="0">
                <a:solidFill>
                  <a:srgbClr val="C00000"/>
                </a:solidFill>
              </a:rPr>
              <a:t>PP </a:t>
            </a:r>
            <a:r>
              <a:rPr lang="de-AT" sz="2800" dirty="0" smtClean="0"/>
              <a:t>= homozygot </a:t>
            </a:r>
            <a:r>
              <a:rPr lang="de-AT" sz="2800" dirty="0"/>
              <a:t>(reinerbig) </a:t>
            </a:r>
            <a:r>
              <a:rPr lang="de-AT" sz="2800" dirty="0" err="1"/>
              <a:t>hornlos</a:t>
            </a:r>
            <a:r>
              <a:rPr lang="de-AT" sz="2800" dirty="0"/>
              <a:t>, alle Nachkommen sind </a:t>
            </a:r>
            <a:r>
              <a:rPr lang="de-AT" sz="2800" dirty="0" err="1"/>
              <a:t>hornlos</a:t>
            </a:r>
            <a:endParaRPr lang="de-AT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de-AT" sz="2800" dirty="0" smtClean="0">
                <a:solidFill>
                  <a:srgbClr val="C00000"/>
                </a:solidFill>
              </a:rPr>
              <a:t>Pp </a:t>
            </a:r>
            <a:r>
              <a:rPr lang="de-AT" sz="2800" dirty="0" smtClean="0"/>
              <a:t>= heterozygot </a:t>
            </a:r>
            <a:r>
              <a:rPr lang="de-AT" sz="2800" dirty="0"/>
              <a:t>(mischerbig) </a:t>
            </a:r>
            <a:r>
              <a:rPr lang="de-AT" sz="2800" dirty="0" err="1"/>
              <a:t>hornlos</a:t>
            </a:r>
            <a:r>
              <a:rPr lang="de-AT" sz="2800" dirty="0"/>
              <a:t>, die Hälfte der Nachkommen sind </a:t>
            </a:r>
            <a:r>
              <a:rPr lang="de-AT" sz="2800" dirty="0" err="1"/>
              <a:t>hornlos</a:t>
            </a:r>
            <a:endParaRPr lang="de-AT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de-AT" sz="2800" dirty="0" smtClean="0">
                <a:solidFill>
                  <a:srgbClr val="C00000"/>
                </a:solidFill>
              </a:rPr>
              <a:t>PS </a:t>
            </a:r>
            <a:r>
              <a:rPr lang="de-AT" sz="2800" dirty="0" smtClean="0"/>
              <a:t>= </a:t>
            </a:r>
            <a:r>
              <a:rPr lang="de-AT" sz="2800" dirty="0"/>
              <a:t>Wackelhorn – Ausprägung oder Kruste</a:t>
            </a:r>
          </a:p>
          <a:p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0943" b="23486"/>
          <a:stretch/>
        </p:blipFill>
        <p:spPr>
          <a:xfrm>
            <a:off x="7668344" y="6486996"/>
            <a:ext cx="1403648" cy="3263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4"/>
          <a:stretch/>
        </p:blipFill>
        <p:spPr>
          <a:xfrm>
            <a:off x="7668344" y="5100096"/>
            <a:ext cx="1400275" cy="1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KV 2013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_Vorl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618</Words>
  <Application>Microsoft Office PowerPoint</Application>
  <PresentationFormat>Bildschirmpräsentation (4:3)</PresentationFormat>
  <Paragraphs>223</Paragraphs>
  <Slides>26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9" baseType="lpstr">
      <vt:lpstr>2_LKV 2013</vt:lpstr>
      <vt:lpstr>PP_Vorlage</vt:lpstr>
      <vt:lpstr>Acrobat Document</vt:lpstr>
      <vt:lpstr> </vt:lpstr>
      <vt:lpstr> Aufteilung aller Rassen nach Bundesländer</vt:lpstr>
      <vt:lpstr>Aufteilung der Fleischrinder- kontrollkühe nach Bundesländer in %</vt:lpstr>
      <vt:lpstr>Aufteilung der Rassen in Österreich  </vt:lpstr>
      <vt:lpstr>Aufteilung der Rassen in Niederösterreich</vt:lpstr>
      <vt:lpstr>Ergebnisse der Fleischleistungskontrolle 2016 aller Rassen </vt:lpstr>
      <vt:lpstr>Die größte Rassenvielfalt gibt es in Niederösterreich</vt:lpstr>
      <vt:lpstr>Nur Phänotyp hornlose Tiere werden erhoben</vt:lpstr>
      <vt:lpstr>Die Kennzeichnung des Hornstatus ist beim Namen angehängt z.B. Leon PP. </vt:lpstr>
      <vt:lpstr> </vt:lpstr>
      <vt:lpstr> </vt:lpstr>
      <vt:lpstr>Milch-Trächtigkeitstest   ab Tag 28</vt:lpstr>
      <vt:lpstr>Information und Serviceangebot LKV NÖ</vt:lpstr>
      <vt:lpstr>Unser Ziel ist es den Regelkreis der kontinuierlichen Verbesserung zu Optimieren  </vt:lpstr>
      <vt:lpstr>Büro: Tor zum Landhaus, Stiege B, Rennbahnstraße 29, 3109 St. Pölten Tel. 02782/84109   Telefax 02782/81035  Labor : Schillerring 13, 3130 Herzogenburg Tel. 02782/84109   Telefax 02782/81035-20  Geschäftsstelle: Landhausplatz 1, 3109 St. Pölten E-Mail: office@noe-tgd.at   Homepage: www.noe-tgd.at</vt:lpstr>
      <vt:lpstr>Qualitätsverbesserung und Qualitätssicherung in der Mutterkuhhaltung  Homepage: www.noe-tgd.at </vt:lpstr>
      <vt:lpstr>Qualitätsverbesserung und Qualitätssicherung in der Mutterkuhhaltung  Homepage: www.noe-tgd.at </vt:lpstr>
      <vt:lpstr>Programm zur Verbesserung der Kälbergesundheit</vt:lpstr>
      <vt:lpstr> </vt:lpstr>
      <vt:lpstr>AMA Gütesiegel  Haltung von Kühen</vt:lpstr>
      <vt:lpstr>      </vt:lpstr>
      <vt:lpstr>LKV Austria</vt:lpstr>
      <vt:lpstr>Zertifizierungsstelle</vt:lpstr>
      <vt:lpstr>PowerPoint-Präsentation</vt:lpstr>
      <vt:lpstr>PowerPoint-Präsentation</vt:lpstr>
      <vt:lpstr>PowerPoint-Präsentation</vt:lpstr>
    </vt:vector>
  </TitlesOfParts>
  <Company>LK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Gehringer Martin</dc:creator>
  <cp:lastModifiedBy>lk_admin</cp:lastModifiedBy>
  <cp:revision>18</cp:revision>
  <cp:lastPrinted>2017-03-02T07:22:34Z</cp:lastPrinted>
  <dcterms:created xsi:type="dcterms:W3CDTF">2017-01-05T14:00:12Z</dcterms:created>
  <dcterms:modified xsi:type="dcterms:W3CDTF">2017-03-12T09:00:53Z</dcterms:modified>
</cp:coreProperties>
</file>