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4" r:id="rId2"/>
    <p:sldId id="317" r:id="rId3"/>
    <p:sldId id="316" r:id="rId4"/>
    <p:sldId id="315" r:id="rId5"/>
    <p:sldId id="308" r:id="rId6"/>
    <p:sldId id="287" r:id="rId7"/>
    <p:sldId id="295" r:id="rId8"/>
    <p:sldId id="281" r:id="rId9"/>
    <p:sldId id="282" r:id="rId10"/>
    <p:sldId id="283" r:id="rId11"/>
    <p:sldId id="284" r:id="rId12"/>
    <p:sldId id="285" r:id="rId13"/>
    <p:sldId id="313" r:id="rId14"/>
    <p:sldId id="286" r:id="rId15"/>
    <p:sldId id="289" r:id="rId16"/>
    <p:sldId id="297" r:id="rId17"/>
    <p:sldId id="298" r:id="rId18"/>
    <p:sldId id="290" r:id="rId19"/>
    <p:sldId id="291" r:id="rId20"/>
    <p:sldId id="292" r:id="rId21"/>
    <p:sldId id="301" r:id="rId22"/>
    <p:sldId id="302" r:id="rId23"/>
    <p:sldId id="303" r:id="rId24"/>
    <p:sldId id="304" r:id="rId25"/>
    <p:sldId id="305" r:id="rId26"/>
    <p:sldId id="309" r:id="rId27"/>
    <p:sldId id="318" r:id="rId2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34D01-B881-48A8-B0B8-7C7C7632F2EA}" type="datetimeFigureOut">
              <a:rPr lang="de-AT" smtClean="0"/>
              <a:t>31.01.2019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C59BE-0404-4BD7-8862-B1A2948031C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13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59BE-0404-4BD7-8862-B1A2948031C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109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59BE-0404-4BD7-8862-B1A2948031C9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903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C59BE-0404-4BD7-8862-B1A2948031C9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018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A1E2-60B3-4596-8D4F-E74BC5648A0B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1612-1D50-4A95-9A3D-058FFF163419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28A5-A4EB-4CBD-888A-E7F312EDB7E1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35C67-2C5F-4CBE-BC4F-872A55978E01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35C67-2C5F-4CBE-BC4F-872A55978E01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9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1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67786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24525" y="638175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124FE-3E92-4935-AEA4-E6FC4BEEF80D}" type="slidenum">
              <a:rPr lang="de-A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AT">
              <a:solidFill>
                <a:srgbClr val="000000"/>
              </a:solidFill>
            </a:endParaRP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7596188" y="1052513"/>
            <a:ext cx="1547812" cy="5805487"/>
          </a:xfrm>
          <a:prstGeom prst="rect">
            <a:avLst/>
          </a:prstGeom>
          <a:gradFill rotWithShape="1">
            <a:gsLst>
              <a:gs pos="0">
                <a:srgbClr val="FFFFFF">
                  <a:alpha val="10001"/>
                </a:srgbClr>
              </a:gs>
              <a:gs pos="100000">
                <a:srgbClr val="0087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0" y="1268413"/>
            <a:ext cx="7380288" cy="360362"/>
          </a:xfrm>
          <a:prstGeom prst="rect">
            <a:avLst/>
          </a:prstGeom>
          <a:gradFill rotWithShape="1">
            <a:gsLst>
              <a:gs pos="0">
                <a:srgbClr val="0087B2"/>
              </a:gs>
              <a:gs pos="100000">
                <a:srgbClr val="FFFFFF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6" name="Rectangle 38"/>
          <p:cNvSpPr>
            <a:spLocks noChangeArrowheads="1"/>
          </p:cNvSpPr>
          <p:nvPr/>
        </p:nvSpPr>
        <p:spPr bwMode="auto">
          <a:xfrm>
            <a:off x="7380288" y="0"/>
            <a:ext cx="217487" cy="6858000"/>
          </a:xfrm>
          <a:prstGeom prst="rect">
            <a:avLst/>
          </a:prstGeom>
          <a:solidFill>
            <a:srgbClr val="3C434A"/>
          </a:solidFill>
          <a:ln w="9525">
            <a:solidFill>
              <a:srgbClr val="29292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4115" name="Picture 19" descr="lkv_noe_gelbblau_e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8482"/>
            <a:ext cx="994540" cy="7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1346" y="278482"/>
            <a:ext cx="296137" cy="4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rhart.scheibenreiter@lkv-service.at" TargetMode="External"/><Relationship Id="rId5" Type="http://schemas.openxmlformats.org/officeDocument/2006/relationships/hyperlink" Target="http://www.lkv-service.at/" TargetMode="Externa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ost.LF5-PL@noel.gv.at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2800" dirty="0">
                <a:solidFill>
                  <a:srgbClr val="00B050"/>
                </a:solidFill>
              </a:rPr>
              <a:t> </a:t>
            </a:r>
            <a:r>
              <a:rPr lang="de-AT" altLang="de-DE" sz="2800" dirty="0" smtClean="0">
                <a:solidFill>
                  <a:srgbClr val="00B050"/>
                </a:solidFill>
              </a:rPr>
              <a:t>Aufteilung aller Rassen nach Bundesländer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93494"/>
              </p:ext>
            </p:extLst>
          </p:nvPr>
        </p:nvGraphicFramePr>
        <p:xfrm>
          <a:off x="0" y="2708920"/>
          <a:ext cx="7308304" cy="41533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9195"/>
                <a:gridCol w="1243967"/>
                <a:gridCol w="1010722"/>
                <a:gridCol w="1088470"/>
                <a:gridCol w="1173584"/>
                <a:gridCol w="692366"/>
              </a:tblGrid>
              <a:tr h="432048">
                <a:tc>
                  <a:txBody>
                    <a:bodyPr/>
                    <a:lstStyle/>
                    <a:p>
                      <a:endParaRPr lang="de-AT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900" dirty="0" smtClean="0"/>
                        <a:t>Kontrollbetriebe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900" dirty="0" smtClean="0"/>
                        <a:t>Kontrollkühe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900" dirty="0" smtClean="0"/>
                        <a:t>Zuchtbetriebe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900" dirty="0" smtClean="0"/>
                        <a:t>Herdebuchkühe</a:t>
                      </a:r>
                      <a:endParaRPr lang="de-A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900" dirty="0" smtClean="0"/>
                        <a:t>Herden-größe</a:t>
                      </a:r>
                      <a:endParaRPr lang="de-AT" sz="9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Burgenland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24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715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24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628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29,8</a:t>
                      </a:r>
                      <a:endParaRPr lang="de-AT" sz="1800" dirty="0"/>
                    </a:p>
                  </a:txBody>
                  <a:tcPr/>
                </a:tc>
              </a:tr>
              <a:tr h="331236">
                <a:tc>
                  <a:txBody>
                    <a:bodyPr/>
                    <a:lstStyle/>
                    <a:p>
                      <a:r>
                        <a:rPr lang="de-AT" dirty="0" smtClean="0"/>
                        <a:t>Kärnten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456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4558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452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4462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10,0</a:t>
                      </a:r>
                      <a:endParaRPr lang="de-AT" sz="1800" dirty="0"/>
                    </a:p>
                  </a:txBody>
                  <a:tcPr/>
                </a:tc>
              </a:tr>
              <a:tr h="734481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FF0000"/>
                          </a:solidFill>
                        </a:rPr>
                        <a:t>Niederösterreich</a:t>
                      </a:r>
                    </a:p>
                    <a:p>
                      <a:r>
                        <a:rPr lang="de-AT" sz="1200" dirty="0" smtClean="0">
                          <a:solidFill>
                            <a:srgbClr val="0070C0"/>
                          </a:solidFill>
                        </a:rPr>
                        <a:t>Differenz NÖ 2017/2018 </a:t>
                      </a:r>
                      <a:endParaRPr lang="de-AT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499</a:t>
                      </a:r>
                    </a:p>
                    <a:p>
                      <a:pPr algn="ctr"/>
                      <a:r>
                        <a:rPr lang="de-AT" sz="1800" dirty="0" smtClean="0">
                          <a:solidFill>
                            <a:srgbClr val="0070C0"/>
                          </a:solidFill>
                        </a:rPr>
                        <a:t>+7</a:t>
                      </a:r>
                      <a:endParaRPr lang="de-AT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5851</a:t>
                      </a:r>
                    </a:p>
                    <a:p>
                      <a:pPr algn="ctr"/>
                      <a:r>
                        <a:rPr lang="de-AT" sz="1800" dirty="0" smtClean="0">
                          <a:solidFill>
                            <a:srgbClr val="0070C0"/>
                          </a:solidFill>
                        </a:rPr>
                        <a:t>+109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472        </a:t>
                      </a:r>
                      <a:endParaRPr lang="de-AT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5281</a:t>
                      </a:r>
                    </a:p>
                    <a:p>
                      <a:pPr algn="ctr"/>
                      <a:endParaRPr lang="de-AT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11,7</a:t>
                      </a:r>
                      <a:endParaRPr lang="de-AT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Oberösterreich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286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3190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280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3001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11,2</a:t>
                      </a:r>
                      <a:endParaRPr lang="de-AT" sz="18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Salzburg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335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3042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329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2756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9,1</a:t>
                      </a:r>
                      <a:endParaRPr lang="de-AT" sz="18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Steiermark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485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5709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468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5357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11,7</a:t>
                      </a:r>
                      <a:endParaRPr lang="de-AT" sz="18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Tirol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600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3546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595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3303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5,9</a:t>
                      </a:r>
                      <a:endParaRPr lang="de-AT" sz="18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de-AT" dirty="0" smtClean="0"/>
                        <a:t>Vorarlberg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154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949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149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794</a:t>
                      </a:r>
                      <a:endParaRPr lang="de-A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/>
                        <a:t>6,2</a:t>
                      </a:r>
                      <a:endParaRPr lang="de-AT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43639"/>
              </p:ext>
            </p:extLst>
          </p:nvPr>
        </p:nvGraphicFramePr>
        <p:xfrm>
          <a:off x="0" y="1556792"/>
          <a:ext cx="7308305" cy="117525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93685"/>
                <a:gridCol w="1254179"/>
                <a:gridCol w="1008112"/>
                <a:gridCol w="1080120"/>
                <a:gridCol w="1152128"/>
                <a:gridCol w="720081"/>
              </a:tblGrid>
              <a:tr h="404734"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solidFill>
                            <a:srgbClr val="0070C0"/>
                          </a:solidFill>
                        </a:rPr>
                        <a:t>Österreich</a:t>
                      </a:r>
                      <a:endParaRPr lang="de-AT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Kontrollbetriebe</a:t>
                      </a:r>
                      <a:endParaRPr lang="de-AT" sz="9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Kontrollkühe</a:t>
                      </a:r>
                      <a:endParaRPr lang="de-AT" sz="9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Zuchtbetriebe</a:t>
                      </a:r>
                      <a:endParaRPr lang="de-AT" sz="9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Herdebuchkühe</a:t>
                      </a:r>
                      <a:endParaRPr lang="de-AT" sz="9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r>
                        <a:rPr lang="de-AT" sz="900" dirty="0" smtClean="0"/>
                        <a:t>Herden-größe</a:t>
                      </a:r>
                    </a:p>
                  </a:txBody>
                  <a:tcPr marL="91439" marR="91439" marT="45733" marB="45733"/>
                </a:tc>
              </a:tr>
              <a:tr h="404734">
                <a:tc>
                  <a:txBody>
                    <a:bodyPr/>
                    <a:lstStyle/>
                    <a:p>
                      <a:endParaRPr lang="de-AT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2839</a:t>
                      </a:r>
                      <a:endParaRPr lang="de-AT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27560</a:t>
                      </a:r>
                      <a:endParaRPr lang="de-AT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2769</a:t>
                      </a:r>
                      <a:endParaRPr lang="de-AT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25582</a:t>
                      </a:r>
                      <a:endParaRPr lang="de-AT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9,7</a:t>
                      </a:r>
                      <a:endParaRPr lang="de-AT" dirty="0"/>
                    </a:p>
                  </a:txBody>
                  <a:tcPr marL="91439" marR="91439" marT="45733" marB="45733"/>
                </a:tc>
              </a:tr>
              <a:tr h="342661">
                <a:tc>
                  <a:txBody>
                    <a:bodyPr/>
                    <a:lstStyle/>
                    <a:p>
                      <a:r>
                        <a:rPr lang="de-AT" sz="1400" b="1" dirty="0" smtClean="0">
                          <a:solidFill>
                            <a:srgbClr val="FF0000"/>
                          </a:solidFill>
                        </a:rPr>
                        <a:t>Differenz 2017/2018</a:t>
                      </a:r>
                      <a:endParaRPr lang="de-AT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de-AT" sz="1800" baseline="0" dirty="0" smtClean="0">
                          <a:solidFill>
                            <a:srgbClr val="FF0000"/>
                          </a:solidFill>
                        </a:rPr>
                        <a:t> 67</a:t>
                      </a:r>
                      <a:endParaRPr lang="de-A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dirty="0" smtClean="0">
                          <a:solidFill>
                            <a:srgbClr val="FF0000"/>
                          </a:solidFill>
                        </a:rPr>
                        <a:t>+ 638</a:t>
                      </a:r>
                      <a:endParaRPr lang="de-A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de-A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de-AT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71717" y="5106317"/>
            <a:ext cx="1400275" cy="13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28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079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767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052661"/>
            <a:ext cx="7333158" cy="5723350"/>
          </a:xfrm>
        </p:spPr>
        <p:txBody>
          <a:bodyPr/>
          <a:lstStyle/>
          <a:p>
            <a:endParaRPr lang="de-AT" dirty="0" smtClean="0"/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B050"/>
                </a:solidFill>
              </a:rPr>
              <a:t>Entwicklung </a:t>
            </a:r>
            <a:r>
              <a:rPr lang="de-DE" sz="2000" dirty="0">
                <a:solidFill>
                  <a:srgbClr val="00B050"/>
                </a:solidFill>
              </a:rPr>
              <a:t>in </a:t>
            </a:r>
            <a:r>
              <a:rPr lang="de-DE" sz="2000" dirty="0" smtClean="0">
                <a:solidFill>
                  <a:srgbClr val="00B050"/>
                </a:solidFill>
              </a:rPr>
              <a:t>Niederösterreich:</a:t>
            </a:r>
            <a:endParaRPr lang="de-DE" sz="2000" dirty="0">
              <a:solidFill>
                <a:srgbClr val="00B050"/>
              </a:solidFill>
            </a:endParaRPr>
          </a:p>
          <a:p>
            <a:r>
              <a:rPr lang="de-DE" sz="2000" b="0" dirty="0"/>
              <a:t>ca. 20 Betriebe organisch-biologische Wirtschaftsweise</a:t>
            </a:r>
          </a:p>
          <a:p>
            <a:r>
              <a:rPr lang="de-DE" sz="2000" b="0" dirty="0" smtClean="0"/>
              <a:t>ca</a:t>
            </a:r>
            <a:r>
              <a:rPr lang="de-DE" sz="2000" b="0" dirty="0"/>
              <a:t>. 2000 Betriebe </a:t>
            </a:r>
            <a:r>
              <a:rPr lang="de-DE" sz="2000" b="0" dirty="0" smtClean="0"/>
              <a:t>mit gentechnikfreier </a:t>
            </a:r>
            <a:r>
              <a:rPr lang="de-DE" sz="2000" b="0" dirty="0"/>
              <a:t>Produktion </a:t>
            </a:r>
            <a:endParaRPr lang="de-DE" sz="2000" b="0" dirty="0" smtClean="0"/>
          </a:p>
          <a:p>
            <a:pPr marL="0" indent="0">
              <a:buNone/>
            </a:pPr>
            <a:endParaRPr lang="de-DE" sz="2000" b="0" dirty="0"/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B050"/>
                </a:solidFill>
              </a:rPr>
              <a:t>Projektpartner </a:t>
            </a:r>
            <a:r>
              <a:rPr lang="de-DE" sz="2000" dirty="0">
                <a:solidFill>
                  <a:srgbClr val="00B050"/>
                </a:solidFill>
              </a:rPr>
              <a:t>in </a:t>
            </a:r>
            <a:r>
              <a:rPr lang="de-DE" sz="2000" dirty="0" smtClean="0">
                <a:solidFill>
                  <a:srgbClr val="00B050"/>
                </a:solidFill>
              </a:rPr>
              <a:t>Niederösterreich: </a:t>
            </a:r>
          </a:p>
          <a:p>
            <a:r>
              <a:rPr lang="de-DE" sz="2000" b="0" dirty="0" smtClean="0"/>
              <a:t>Berglandmilch</a:t>
            </a:r>
          </a:p>
          <a:p>
            <a:r>
              <a:rPr lang="de-DE" sz="2000" b="0" dirty="0" smtClean="0"/>
              <a:t>NÖ Genetik</a:t>
            </a:r>
          </a:p>
          <a:p>
            <a:r>
              <a:rPr lang="de-DE" sz="2000" b="0" dirty="0" smtClean="0"/>
              <a:t>Verein der Milchproduzenten</a:t>
            </a:r>
          </a:p>
          <a:p>
            <a:r>
              <a:rPr lang="de-DE" sz="2000" b="0" dirty="0" smtClean="0"/>
              <a:t>AMA-Marketing </a:t>
            </a:r>
          </a:p>
          <a:p>
            <a:endParaRPr lang="de-DE" sz="2000" b="0" dirty="0" smtClean="0"/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B050"/>
                </a:solidFill>
              </a:rPr>
              <a:t>Kontrollorgane in Niederösterreich:</a:t>
            </a:r>
            <a:endParaRPr lang="de-DE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 smtClean="0"/>
              <a:t>Ing. Freia </a:t>
            </a:r>
            <a:r>
              <a:rPr lang="de-DE" sz="2000" b="0" dirty="0" err="1" smtClean="0"/>
              <a:t>Leisenz</a:t>
            </a:r>
            <a:r>
              <a:rPr lang="de-DE" sz="2000" b="0" dirty="0" smtClean="0"/>
              <a:t>	    </a:t>
            </a:r>
            <a:r>
              <a:rPr lang="de-DE" sz="1400" b="0" dirty="0" smtClean="0"/>
              <a:t>(BIO, u. GTF akkreditiert)</a:t>
            </a:r>
            <a:endParaRPr lang="de-DE" sz="20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 smtClean="0"/>
              <a:t>KA.	Wolfgang Wieser   </a:t>
            </a:r>
            <a:r>
              <a:rPr lang="de-DE" sz="1400" b="0" dirty="0" smtClean="0"/>
              <a:t>(GTF)</a:t>
            </a:r>
            <a:r>
              <a:rPr lang="de-DE" sz="2000" b="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dirty="0" smtClean="0"/>
              <a:t>Ing. Robert Köck </a:t>
            </a:r>
            <a:r>
              <a:rPr lang="de-DE" sz="1400" b="0" dirty="0" smtClean="0"/>
              <a:t>                (in Ausbildung)</a:t>
            </a:r>
            <a:endParaRPr lang="de-DE" sz="20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b="0" dirty="0" smtClean="0"/>
          </a:p>
          <a:p>
            <a:endParaRPr lang="de-DE" sz="2000" b="0" dirty="0"/>
          </a:p>
          <a:p>
            <a:endParaRPr lang="de-DE" sz="20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sz="20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algn="ctr"/>
            <a:endParaRPr lang="de-AT" sz="2000" dirty="0"/>
          </a:p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r>
              <a:rPr lang="de-AT" sz="2000" b="0" dirty="0" smtClean="0"/>
              <a:t>	</a:t>
            </a:r>
            <a:endParaRPr lang="de-AT" sz="20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31244"/>
            <a:ext cx="2736304" cy="1237516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5"/>
          <a:stretch>
            <a:fillRect/>
          </a:stretch>
        </p:blipFill>
        <p:spPr>
          <a:xfrm>
            <a:off x="3707904" y="0"/>
            <a:ext cx="309634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452321" cy="687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9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71717" y="5106317"/>
            <a:ext cx="1400275" cy="1380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82550"/>
            <a:ext cx="6851650" cy="922338"/>
          </a:xfrm>
        </p:spPr>
        <p:txBody>
          <a:bodyPr/>
          <a:lstStyle/>
          <a:p>
            <a:r>
              <a:rPr lang="en-GB" sz="6000" dirty="0" err="1" smtClean="0">
                <a:solidFill>
                  <a:srgbClr val="00B050"/>
                </a:solidFill>
              </a:rPr>
              <a:t>Herdenmanager</a:t>
            </a:r>
            <a:r>
              <a:rPr lang="en-GB" sz="6000" dirty="0" smtClean="0">
                <a:solidFill>
                  <a:srgbClr val="00B050"/>
                </a:solidFill>
              </a:rPr>
              <a:t> 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7504" y="40466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600" dirty="0">
              <a:solidFill>
                <a:srgbClr val="00B05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1872208" cy="127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32" y="1484785"/>
            <a:ext cx="1974929" cy="1179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2708920"/>
            <a:ext cx="7291528" cy="214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" y="5060684"/>
            <a:ext cx="268605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87" y="5060684"/>
            <a:ext cx="1971675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" y="1484784"/>
            <a:ext cx="3263921" cy="1179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62" y="260648"/>
            <a:ext cx="6851650" cy="922337"/>
          </a:xfrm>
        </p:spPr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LKV-Herdenmanager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1026" name="Picture 2" descr="D:\Herdenmanager\Logi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3508845" cy="505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rdenmanager\Tierlis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66" y="1700808"/>
            <a:ext cx="345638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851650" cy="922337"/>
          </a:xfrm>
        </p:spPr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LKV-Herdenmanager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2052" name="Picture 4" descr="D:\Herdenmanager\Abstammung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6349"/>
            <a:ext cx="3450469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Herdenmanager\Hornstat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6349"/>
            <a:ext cx="345638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71717" y="5106317"/>
            <a:ext cx="1400275" cy="1380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842" y="116633"/>
            <a:ext cx="6015374" cy="400690"/>
          </a:xfrm>
        </p:spPr>
        <p:txBody>
          <a:bodyPr/>
          <a:lstStyle/>
          <a:p>
            <a:r>
              <a:rPr lang="en-GB" sz="4000" dirty="0" smtClean="0"/>
              <a:t>	</a:t>
            </a:r>
            <a:endParaRPr lang="en-GB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1" y="4119064"/>
            <a:ext cx="7375981" cy="2738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" y="764704"/>
            <a:ext cx="7348773" cy="258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3535550"/>
            <a:ext cx="46805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AT" b="1" dirty="0" smtClean="0"/>
              <a:t>Frühwarnsystem 200 TG oder 365 TG</a:t>
            </a:r>
            <a:endParaRPr lang="de-AT" b="1" dirty="0"/>
          </a:p>
        </p:txBody>
      </p:sp>
      <p:sp>
        <p:nvSpPr>
          <p:cNvPr id="7" name="Pfeil nach unten 6"/>
          <p:cNvSpPr/>
          <p:nvPr/>
        </p:nvSpPr>
        <p:spPr>
          <a:xfrm rot="18610499">
            <a:off x="3921930" y="3490865"/>
            <a:ext cx="212473" cy="254373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547664" y="46365"/>
            <a:ext cx="424847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Übersicht Standardgewichte der Einzeltiere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043608" y="2636912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043608" y="2924944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1043608" y="3212976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1511660" y="5985296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1491564" y="6237312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1511660" y="6461531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1511660" y="6705376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66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71717" y="5106317"/>
            <a:ext cx="1400275" cy="1380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655" y="445525"/>
            <a:ext cx="6851650" cy="922337"/>
          </a:xfrm>
        </p:spPr>
        <p:txBody>
          <a:bodyPr/>
          <a:lstStyle/>
          <a:p>
            <a:r>
              <a:rPr lang="en-GB" sz="4000" dirty="0" smtClean="0"/>
              <a:t>	</a:t>
            </a:r>
            <a:endParaRPr lang="en-GB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7344307" cy="1786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0367"/>
            <a:ext cx="7308304" cy="2888754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518975" y="262342"/>
            <a:ext cx="42703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AT" dirty="0" smtClean="0"/>
              <a:t>Aktuelle Daten der Leistungsprüfung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72010" y="2996952"/>
            <a:ext cx="723629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Möglichkeit zum Erstellen einer Tabelle auf einem Excel-Arbeitsblatt „erstellen eines Diagramms“</a:t>
            </a:r>
            <a:endParaRPr lang="de-AT" dirty="0"/>
          </a:p>
        </p:txBody>
      </p:sp>
      <p:sp>
        <p:nvSpPr>
          <p:cNvPr id="9" name="Pfeil nach rechts 8"/>
          <p:cNvSpPr/>
          <p:nvPr/>
        </p:nvSpPr>
        <p:spPr>
          <a:xfrm rot="1338790">
            <a:off x="5108517" y="3714153"/>
            <a:ext cx="1995420" cy="1941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971600" y="5157192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954908" y="5445224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954908" y="5796656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972722" y="6093296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954908" y="6358405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973283" y="6691121"/>
            <a:ext cx="180020" cy="10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51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0"/>
            <a:ext cx="5832648" cy="68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 rot="16200000">
            <a:off x="5170677" y="2614300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>
                <a:solidFill>
                  <a:srgbClr val="FF0000"/>
                </a:solidFill>
              </a:rPr>
              <a:t>Österreich 2018</a:t>
            </a:r>
            <a:endParaRPr lang="de-A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68344" y="5100096"/>
            <a:ext cx="1400275" cy="1380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200169"/>
            <a:ext cx="6851650" cy="922337"/>
          </a:xfrm>
        </p:spPr>
        <p:txBody>
          <a:bodyPr/>
          <a:lstStyle/>
          <a:p>
            <a:r>
              <a:rPr lang="en-GB" sz="4000" dirty="0" smtClean="0"/>
              <a:t>	</a:t>
            </a:r>
            <a:endParaRPr lang="en-GB" sz="4000" dirty="0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304800" y="1996310"/>
            <a:ext cx="2976544" cy="4464496"/>
          </a:xfrm>
          <a:prstGeom prst="rect">
            <a:avLst/>
          </a:prstGeom>
        </p:spPr>
      </p:pic>
      <p:sp>
        <p:nvSpPr>
          <p:cNvPr id="5" name="AutoShape 2" descr="Bildergebnis für rindersta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649373"/>
            <a:ext cx="2617619" cy="160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70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59793"/>
            <a:ext cx="261761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feil nach links 10"/>
          <p:cNvSpPr/>
          <p:nvPr/>
        </p:nvSpPr>
        <p:spPr>
          <a:xfrm>
            <a:off x="3419872" y="2348880"/>
            <a:ext cx="978408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3" name="Pfeil nach links 12"/>
          <p:cNvSpPr/>
          <p:nvPr/>
        </p:nvSpPr>
        <p:spPr>
          <a:xfrm>
            <a:off x="3419872" y="3604666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links 13"/>
          <p:cNvSpPr/>
          <p:nvPr/>
        </p:nvSpPr>
        <p:spPr>
          <a:xfrm>
            <a:off x="3419872" y="5105732"/>
            <a:ext cx="978408" cy="484632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371320" y="260648"/>
            <a:ext cx="7075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dirty="0">
                <a:solidFill>
                  <a:srgbClr val="00B050"/>
                </a:solidFill>
              </a:rPr>
              <a:t>Die LKV mobil App – Die ganze Herde </a:t>
            </a:r>
            <a:r>
              <a:rPr lang="de-AT" sz="2800" b="1" dirty="0" smtClean="0">
                <a:solidFill>
                  <a:srgbClr val="00B050"/>
                </a:solidFill>
              </a:rPr>
              <a:t>in der Hosentasche </a:t>
            </a:r>
            <a:endParaRPr lang="de-AT" sz="2800" dirty="0">
              <a:solidFill>
                <a:srgbClr val="00B05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75656" y="1280041"/>
            <a:ext cx="50405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„neue Version inklusive TKZ ist seit 15.01.2018 freigegeben“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73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RDV-Mobil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5122" name="Picture 2" descr="D:\RDV Mobil\RDV mobil Logi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1533"/>
            <a:ext cx="3528392" cy="5059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RDV Mobil\RDV mobil Modu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61" y="1698906"/>
            <a:ext cx="3384376" cy="504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RDV-Mobil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6146" name="Picture 2" descr="D:\RDV Mobil\RDV mobil Tierinfo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471392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RDV Mobil\RDV mobil AMA Meldu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3538"/>
            <a:ext cx="5148063" cy="3472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RDV-Mobil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7170" name="Picture 2" descr="D:\RDV Mobil\RDV mobil AMA Meldung I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5568"/>
            <a:ext cx="3456384" cy="507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RDV Mobil\RDV mobil AMA Meldung I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709502"/>
            <a:ext cx="3456384" cy="5077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00B050"/>
                </a:solidFill>
              </a:rPr>
              <a:t>RDV-Mobil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8194" name="Picture 2" descr="D:\RDV Mobil\RDV mobil AMA Meldung IV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14017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RDV Mobil\RDV mobil AMA Meldung 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5652120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feil nach rechts 2"/>
          <p:cNvSpPr/>
          <p:nvPr/>
        </p:nvSpPr>
        <p:spPr>
          <a:xfrm rot="17554871">
            <a:off x="3814460" y="4784509"/>
            <a:ext cx="1377338" cy="339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3347864" y="56552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00B050"/>
                </a:solidFill>
              </a:rPr>
              <a:t>Es ist wichtig die Meldungen zu überprüfen!!!!!!</a:t>
            </a:r>
            <a:endParaRPr lang="de-A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RDV-Mobil</a:t>
            </a:r>
            <a:endParaRPr lang="de-AT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9218" name="Picture 2" descr="D:\RDV Mobil\RDV mobil AMA Meldehistorie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427449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508104" y="14847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FF0000"/>
                </a:solidFill>
              </a:rPr>
              <a:t>LKV-Homepage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27984" y="4049662"/>
            <a:ext cx="2806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solidFill>
                  <a:srgbClr val="FF0000"/>
                </a:solidFill>
              </a:rPr>
              <a:t>Mehr Informationen auf </a:t>
            </a:r>
            <a:r>
              <a:rPr lang="de-AT" b="1" dirty="0" smtClean="0">
                <a:solidFill>
                  <a:srgbClr val="FF0000"/>
                </a:solidFill>
              </a:rPr>
              <a:t>unserer </a:t>
            </a:r>
            <a:r>
              <a:rPr lang="de-AT" b="1" dirty="0">
                <a:solidFill>
                  <a:srgbClr val="FF0000"/>
                </a:solidFill>
              </a:rPr>
              <a:t>Homepage</a:t>
            </a:r>
          </a:p>
          <a:p>
            <a:pPr algn="ctr"/>
            <a:r>
              <a:rPr lang="de-AT" b="1" dirty="0">
                <a:solidFill>
                  <a:srgbClr val="FF0000"/>
                </a:solidFill>
                <a:hlinkClick r:id="rId5"/>
              </a:rPr>
              <a:t>www.lkv-service.at</a:t>
            </a:r>
            <a:r>
              <a:rPr lang="de-AT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72441" y="5903893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Qualitätsmanagement LKV Niederösterreich</a:t>
            </a:r>
          </a:p>
          <a:p>
            <a:r>
              <a:rPr lang="de-AT" sz="1400" dirty="0"/>
              <a:t>Gerhart Scheibenreiter</a:t>
            </a:r>
          </a:p>
          <a:p>
            <a:r>
              <a:rPr lang="de-AT" sz="1400" dirty="0"/>
              <a:t>0664/1960614</a:t>
            </a:r>
          </a:p>
          <a:p>
            <a:r>
              <a:rPr lang="de-AT" sz="1400" dirty="0">
                <a:hlinkClick r:id="rId6"/>
              </a:rPr>
              <a:t>gerhart.scheibenreiter@lkv-service.at</a:t>
            </a:r>
            <a:r>
              <a:rPr lang="de-AT" sz="1400" dirty="0"/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52" y="1834585"/>
            <a:ext cx="5511441" cy="209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rgbClr val="00B050"/>
                </a:solidFill>
              </a:rPr>
              <a:t>Gemeinsam ist besser als einsam !</a:t>
            </a:r>
            <a:endParaRPr lang="de-AT" dirty="0">
              <a:solidFill>
                <a:srgbClr val="00B05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631"/>
            <a:ext cx="7380312" cy="48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41539"/>
            <a:ext cx="3173289" cy="2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dirty="0" smtClean="0">
                <a:solidFill>
                  <a:srgbClr val="00B050"/>
                </a:solidFill>
              </a:rPr>
              <a:t>Danke für die Aufmerksamkeit</a:t>
            </a:r>
            <a:endParaRPr lang="de-AT" sz="3600" dirty="0">
              <a:solidFill>
                <a:srgbClr val="00B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6554" y="442418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Foto: Google</a:t>
            </a:r>
            <a:endParaRPr lang="de-AT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7429"/>
            <a:ext cx="5112568" cy="338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712879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1560" y="116631"/>
            <a:ext cx="66967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700" dirty="0" smtClean="0">
                <a:solidFill>
                  <a:srgbClr val="FF0000"/>
                </a:solidFill>
              </a:rPr>
              <a:t>Die größte Rassenvielfalt gibt es in Niederösterreich </a:t>
            </a:r>
            <a:r>
              <a:rPr lang="de-AT" sz="1700" b="1" dirty="0" smtClean="0">
                <a:solidFill>
                  <a:srgbClr val="FF0000"/>
                </a:solidFill>
              </a:rPr>
              <a:t>„29 Rassen“ </a:t>
            </a:r>
            <a:endParaRPr lang="de-AT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851650" cy="922337"/>
          </a:xfrm>
        </p:spPr>
        <p:txBody>
          <a:bodyPr/>
          <a:lstStyle/>
          <a:p>
            <a:r>
              <a:rPr lang="en-GB" sz="2400" dirty="0" err="1">
                <a:solidFill>
                  <a:srgbClr val="00B050"/>
                </a:solidFill>
              </a:rPr>
              <a:t>Ergebnisse</a:t>
            </a:r>
            <a:r>
              <a:rPr lang="en-GB" sz="2400" dirty="0">
                <a:solidFill>
                  <a:srgbClr val="00B050"/>
                </a:solidFill>
              </a:rPr>
              <a:t> der </a:t>
            </a:r>
            <a:r>
              <a:rPr lang="en-GB" sz="2400" dirty="0" err="1" smtClean="0">
                <a:solidFill>
                  <a:srgbClr val="00B050"/>
                </a:solidFill>
              </a:rPr>
              <a:t>Fleischleistungskontrolle</a:t>
            </a:r>
            <a:r>
              <a:rPr lang="en-GB" sz="2400" dirty="0" smtClean="0">
                <a:solidFill>
                  <a:srgbClr val="00B050"/>
                </a:solidFill>
              </a:rPr>
              <a:t> 2018</a:t>
            </a:r>
            <a:br>
              <a:rPr lang="en-GB" sz="2400" dirty="0" smtClean="0">
                <a:solidFill>
                  <a:srgbClr val="00B050"/>
                </a:solidFill>
              </a:rPr>
            </a:br>
            <a:r>
              <a:rPr lang="en-GB" sz="2400" dirty="0" err="1" smtClean="0">
                <a:solidFill>
                  <a:srgbClr val="00B050"/>
                </a:solidFill>
              </a:rPr>
              <a:t>Vergleich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Österreich</a:t>
            </a:r>
            <a:r>
              <a:rPr lang="en-GB" sz="2400" dirty="0" smtClean="0">
                <a:solidFill>
                  <a:srgbClr val="00B050"/>
                </a:solidFill>
              </a:rPr>
              <a:t> und </a:t>
            </a:r>
            <a:r>
              <a:rPr lang="en-GB" sz="2400" dirty="0" err="1" smtClean="0">
                <a:solidFill>
                  <a:srgbClr val="00B050"/>
                </a:solidFill>
              </a:rPr>
              <a:t>Niederösterreich</a:t>
            </a:r>
            <a:endParaRPr lang="de-AT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" y="1988840"/>
            <a:ext cx="68643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4" y="3429000"/>
            <a:ext cx="69199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3" y="5123659"/>
            <a:ext cx="68214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3" y="5549799"/>
            <a:ext cx="6316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>
                <a:solidFill>
                  <a:srgbClr val="00B050"/>
                </a:solidFill>
              </a:rPr>
              <a:t>Aktuelle Programme des TGD NOE (www.noe-tgd.at</a:t>
            </a:r>
            <a:r>
              <a:rPr lang="de-AT" dirty="0" smtClean="0">
                <a:solidFill>
                  <a:srgbClr val="00B050"/>
                </a:solidFill>
              </a:rPr>
              <a:t>)</a:t>
            </a:r>
            <a:endParaRPr lang="de-AT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8" name="Inhaltsplatzhalter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615877" cy="187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23" y="2197907"/>
            <a:ext cx="2448272" cy="1735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6545"/>
            <a:ext cx="249320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86545"/>
            <a:ext cx="2717767" cy="1907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165437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>
                <a:solidFill>
                  <a:srgbClr val="FF0000"/>
                </a:solidFill>
              </a:rPr>
              <a:t>Biosicherheit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44589" y="1546655"/>
            <a:ext cx="236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>
                <a:solidFill>
                  <a:srgbClr val="FF0000"/>
                </a:solidFill>
              </a:rPr>
              <a:t>TGD Qualitätsverbesserung</a:t>
            </a:r>
            <a:endParaRPr lang="de-AT" sz="16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4442" y="407011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>
                <a:solidFill>
                  <a:srgbClr val="FF0000"/>
                </a:solidFill>
              </a:rPr>
              <a:t>TGD</a:t>
            </a:r>
          </a:p>
          <a:p>
            <a:pPr algn="ctr"/>
            <a:r>
              <a:rPr lang="de-AT" sz="1600" dirty="0" smtClean="0">
                <a:solidFill>
                  <a:srgbClr val="FF0000"/>
                </a:solidFill>
              </a:rPr>
              <a:t>Kälbergesundheit</a:t>
            </a:r>
            <a:endParaRPr lang="de-AT" sz="16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05210" y="414907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 smtClean="0">
                <a:solidFill>
                  <a:srgbClr val="FF0000"/>
                </a:solidFill>
              </a:rPr>
              <a:t>TGD</a:t>
            </a:r>
          </a:p>
          <a:p>
            <a:pPr algn="ctr"/>
            <a:r>
              <a:rPr lang="de-AT" sz="1600" dirty="0" smtClean="0">
                <a:solidFill>
                  <a:srgbClr val="FF0000"/>
                </a:solidFill>
              </a:rPr>
              <a:t>Parasitenbekämpfung</a:t>
            </a:r>
            <a:endParaRPr lang="de-AT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0" y="1514387"/>
            <a:ext cx="7385101" cy="10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0312" cy="150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14510" y="2679868"/>
            <a:ext cx="74093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u="sng" dirty="0">
                <a:solidFill>
                  <a:srgbClr val="002060"/>
                </a:solidFill>
              </a:rPr>
              <a:t>Bio-Betriebe in Niederösterreich :</a:t>
            </a:r>
            <a:endParaRPr lang="de-AT" dirty="0">
              <a:solidFill>
                <a:srgbClr val="002060"/>
              </a:solidFill>
            </a:endParaRPr>
          </a:p>
          <a:p>
            <a:r>
              <a:rPr lang="de-AT" dirty="0">
                <a:solidFill>
                  <a:srgbClr val="002060"/>
                </a:solidFill>
              </a:rPr>
              <a:t> </a:t>
            </a:r>
          </a:p>
          <a:p>
            <a:r>
              <a:rPr lang="de-AT" dirty="0"/>
              <a:t>Amt der NÖ</a:t>
            </a:r>
          </a:p>
          <a:p>
            <a:r>
              <a:rPr lang="de-AT" dirty="0"/>
              <a:t>Landesregierung Abteilung LF 5</a:t>
            </a:r>
          </a:p>
          <a:p>
            <a:r>
              <a:rPr lang="de-AT" dirty="0"/>
              <a:t>Landhausplatz </a:t>
            </a:r>
            <a:r>
              <a:rPr lang="de-AT" dirty="0" smtClean="0"/>
              <a:t>1                                  </a:t>
            </a:r>
            <a:endParaRPr lang="de-AT" i="1" dirty="0"/>
          </a:p>
          <a:p>
            <a:r>
              <a:rPr lang="de-AT" b="1" u="sng" dirty="0"/>
              <a:t>3109 St. Pölten</a:t>
            </a:r>
            <a:endParaRPr lang="de-AT" dirty="0"/>
          </a:p>
          <a:p>
            <a:r>
              <a:rPr lang="de-AT" dirty="0"/>
              <a:t>z.Hd. Herrn DI Walter </a:t>
            </a:r>
            <a:r>
              <a:rPr lang="de-AT" dirty="0" err="1"/>
              <a:t>Mitterndorfer</a:t>
            </a:r>
            <a:endParaRPr lang="de-AT" dirty="0"/>
          </a:p>
          <a:p>
            <a:r>
              <a:rPr lang="de-AT" dirty="0"/>
              <a:t> </a:t>
            </a:r>
          </a:p>
          <a:p>
            <a:r>
              <a:rPr lang="de-AT" dirty="0"/>
              <a:t>Tel.: 02742/9005-15596</a:t>
            </a:r>
          </a:p>
          <a:p>
            <a:r>
              <a:rPr lang="de-AT" dirty="0"/>
              <a:t>Fax: 02742/9005-15502</a:t>
            </a:r>
          </a:p>
          <a:p>
            <a:r>
              <a:rPr lang="de-AT" dirty="0"/>
              <a:t>E-Mail: </a:t>
            </a:r>
            <a:r>
              <a:rPr lang="de-AT" u="sng" dirty="0" smtClean="0">
                <a:hlinkClick r:id="rId6"/>
              </a:rPr>
              <a:t>post.LF5-PL@noel.gv.at</a:t>
            </a:r>
            <a:endParaRPr lang="de-AT" u="sng" dirty="0" smtClean="0"/>
          </a:p>
          <a:p>
            <a:endParaRPr lang="de-AT" dirty="0"/>
          </a:p>
          <a:p>
            <a:r>
              <a:rPr lang="de-AT" dirty="0"/>
              <a:t> </a:t>
            </a:r>
          </a:p>
          <a:p>
            <a:r>
              <a:rPr lang="de-AT" dirty="0"/>
              <a:t>Es gibt kein vorgegebenes Formular </a:t>
            </a:r>
            <a:r>
              <a:rPr lang="de-AT" dirty="0" smtClean="0"/>
              <a:t>„Lebensnummer </a:t>
            </a:r>
            <a:r>
              <a:rPr lang="de-AT" dirty="0"/>
              <a:t>ist wichtig“.</a:t>
            </a:r>
          </a:p>
          <a:p>
            <a:r>
              <a:rPr lang="de-AT" dirty="0"/>
              <a:t> 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02161" y="225161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>
                <a:solidFill>
                  <a:srgbClr val="FF0000"/>
                </a:solidFill>
              </a:rPr>
              <a:t>Quelle: Auszug aus den Produktionsrichtlinien</a:t>
            </a:r>
            <a:endParaRPr lang="de-AT" sz="1400" dirty="0">
              <a:solidFill>
                <a:srgbClr val="FF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57" y="4169543"/>
            <a:ext cx="2448657" cy="19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86043" y="2676004"/>
            <a:ext cx="324036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b="1" u="sng" dirty="0" smtClean="0">
                <a:solidFill>
                  <a:srgbClr val="FF0000"/>
                </a:solidFill>
              </a:rPr>
              <a:t>Regelung für nicht Bio-Betriebe :</a:t>
            </a:r>
          </a:p>
          <a:p>
            <a:r>
              <a:rPr lang="de-AT" sz="1400" dirty="0" smtClean="0"/>
              <a:t>Das Einziehen von Nasenringen bei Zuchtstieren erfolgt durch einen Tierarzt oder eine sachkundige Person </a:t>
            </a:r>
            <a:r>
              <a:rPr lang="de-AT" sz="1400" dirty="0" smtClean="0">
                <a:solidFill>
                  <a:srgbClr val="FF0000"/>
                </a:solidFill>
              </a:rPr>
              <a:t>„braucht keine Genehmigung“</a:t>
            </a:r>
          </a:p>
          <a:p>
            <a:r>
              <a:rPr lang="de-AT" sz="800" dirty="0" smtClean="0">
                <a:solidFill>
                  <a:srgbClr val="FF0000"/>
                </a:solidFill>
              </a:rPr>
              <a:t>Quelle: Handbuch Selbstevaluierung Tierschutz 01.10.2018</a:t>
            </a:r>
            <a:endParaRPr lang="de-AT" sz="8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86043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49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71717" y="5106317"/>
            <a:ext cx="1400275" cy="1380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	</a:t>
            </a:r>
            <a:endParaRPr lang="en-GB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41" y="-6519"/>
            <a:ext cx="2736304" cy="224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" y="32452"/>
            <a:ext cx="4392488" cy="67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49" y="4428775"/>
            <a:ext cx="2835349" cy="24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 rot="18846023" flipV="1">
            <a:off x="3608655" y="3400454"/>
            <a:ext cx="4407598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rechts 6"/>
          <p:cNvSpPr/>
          <p:nvPr/>
        </p:nvSpPr>
        <p:spPr>
          <a:xfrm>
            <a:off x="4269038" y="5028724"/>
            <a:ext cx="1952675" cy="19489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4453288" y="519629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FF0000"/>
                </a:solidFill>
              </a:rPr>
              <a:t>Kontrollstelle</a:t>
            </a:r>
            <a:endParaRPr lang="de-AT" sz="160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8855887">
            <a:off x="3424858" y="2820903"/>
            <a:ext cx="482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FF0000"/>
                </a:solidFill>
              </a:rPr>
              <a:t>Kontrollvertrag, Erzeugervertrag, Vollmacht</a:t>
            </a:r>
            <a:endParaRPr lang="de-AT" sz="16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64418" y="4874835"/>
            <a:ext cx="924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solidFill>
                  <a:srgbClr val="FF0000"/>
                </a:solidFill>
              </a:rPr>
              <a:t>QS-Kuh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03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65" y="5517232"/>
            <a:ext cx="1531236" cy="13407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0943" b="23486"/>
          <a:stretch/>
        </p:blipFill>
        <p:spPr>
          <a:xfrm>
            <a:off x="7668344" y="6486996"/>
            <a:ext cx="1403648" cy="3263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4"/>
          <a:stretch/>
        </p:blipFill>
        <p:spPr>
          <a:xfrm>
            <a:off x="7612765" y="5106317"/>
            <a:ext cx="1531235" cy="1380679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36863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KV 2013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Bildschirmpräsentation (4:3)</PresentationFormat>
  <Paragraphs>161</Paragraphs>
  <Slides>27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2_LKV 2013</vt:lpstr>
      <vt:lpstr> Aufteilung aller Rassen nach Bundesländer</vt:lpstr>
      <vt:lpstr>PowerPoint-Präsentation</vt:lpstr>
      <vt:lpstr>PowerPoint-Präsentation</vt:lpstr>
      <vt:lpstr>Ergebnisse der Fleischleistungskontrolle 2018 Vergleich Österreich und Niederösterreich</vt:lpstr>
      <vt:lpstr>Aktuelle Programme des TGD NOE (www.noe-tgd.at)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Herdenmanager </vt:lpstr>
      <vt:lpstr>LKV-Herdenmanager</vt:lpstr>
      <vt:lpstr>LKV-Herdenmanager</vt:lpstr>
      <vt:lpstr> </vt:lpstr>
      <vt:lpstr> </vt:lpstr>
      <vt:lpstr> </vt:lpstr>
      <vt:lpstr>RDV-Mobil</vt:lpstr>
      <vt:lpstr>RDV-Mobil</vt:lpstr>
      <vt:lpstr>RDV-Mobil</vt:lpstr>
      <vt:lpstr>RDV-Mobil</vt:lpstr>
      <vt:lpstr>RDV-Mobil</vt:lpstr>
      <vt:lpstr>Gemeinsam ist besser als einsam !</vt:lpstr>
      <vt:lpstr>PowerPoint-Präsentation</vt:lpstr>
    </vt:vector>
  </TitlesOfParts>
  <Company>LK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Gehringer Martin</dc:creator>
  <cp:lastModifiedBy>lk_admin</cp:lastModifiedBy>
  <cp:revision>117</cp:revision>
  <cp:lastPrinted>2019-01-18T12:47:21Z</cp:lastPrinted>
  <dcterms:created xsi:type="dcterms:W3CDTF">2017-01-05T14:00:12Z</dcterms:created>
  <dcterms:modified xsi:type="dcterms:W3CDTF">2019-01-31T13:42:28Z</dcterms:modified>
</cp:coreProperties>
</file>